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3" d="100"/>
          <a:sy n="53" d="100"/>
        </p:scale>
        <p:origin x="-1224" y="18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p:txBody>
      </p:sp>
      <p:sp>
        <p:nvSpPr>
          <p:cNvPr id="156" name="Shape 15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673100" y="3835400"/>
            <a:ext cx="11658600" cy="3886200"/>
          </a:xfrm>
          <a:prstGeom prst="rect">
            <a:avLst/>
          </a:prstGeom>
        </p:spPr>
        <p:txBody>
          <a:bodyPr/>
          <a:lstStyle>
            <a:lvl1pPr>
              <a:defRPr sz="10400" spc="208">
                <a:solidFill>
                  <a:srgbClr val="FFFFFF"/>
                </a:solidFill>
              </a:defRPr>
            </a:lvl1pPr>
          </a:lstStyle>
          <a:p>
            <a:r>
              <a:t>Title Text</a:t>
            </a:r>
          </a:p>
        </p:txBody>
      </p:sp>
      <p:sp>
        <p:nvSpPr>
          <p:cNvPr id="12" name="Shape 12"/>
          <p:cNvSpPr>
            <a:spLocks noGrp="1"/>
          </p:cNvSpPr>
          <p:nvPr>
            <p:ph type="body" sz="quarter" idx="1" hasCustomPrompt="1"/>
          </p:nvPr>
        </p:nvSpPr>
        <p:spPr>
          <a:xfrm>
            <a:off x="673100" y="2070100"/>
            <a:ext cx="11658600" cy="1778000"/>
          </a:xfrm>
          <a:prstGeom prst="rect">
            <a:avLst/>
          </a:prstGeom>
        </p:spPr>
        <p:txBody>
          <a:bodyPr anchor="b"/>
          <a:lstStyle>
            <a:lvl1pPr marL="0" indent="0" algn="ctr">
              <a:spcBef>
                <a:spcPts val="0"/>
              </a:spcBef>
              <a:buClrTx/>
              <a:buSzTx/>
              <a:buNone/>
              <a:defRPr sz="5400" cap="all" spc="215">
                <a:solidFill>
                  <a:srgbClr val="FFFFFF"/>
                </a:solidFill>
                <a:latin typeface="+mn-lt"/>
                <a:ea typeface="+mn-ea"/>
                <a:cs typeface="+mn-cs"/>
                <a:sym typeface="Futura"/>
              </a:defRPr>
            </a:lvl1pPr>
            <a:lvl2pPr marL="0" indent="228600" algn="ctr">
              <a:spcBef>
                <a:spcPts val="0"/>
              </a:spcBef>
              <a:buClrTx/>
              <a:buSzTx/>
              <a:buNone/>
              <a:defRPr sz="5400" cap="all" spc="215">
                <a:solidFill>
                  <a:srgbClr val="FFFFFF"/>
                </a:solidFill>
                <a:latin typeface="+mn-lt"/>
                <a:ea typeface="+mn-ea"/>
                <a:cs typeface="+mn-cs"/>
                <a:sym typeface="Futura"/>
              </a:defRPr>
            </a:lvl2pPr>
            <a:lvl3pPr marL="0" indent="457200" algn="ctr">
              <a:spcBef>
                <a:spcPts val="0"/>
              </a:spcBef>
              <a:buClrTx/>
              <a:buSzTx/>
              <a:buNone/>
              <a:defRPr sz="5400" cap="all" spc="215">
                <a:solidFill>
                  <a:srgbClr val="FFFFFF"/>
                </a:solidFill>
                <a:latin typeface="+mn-lt"/>
                <a:ea typeface="+mn-ea"/>
                <a:cs typeface="+mn-cs"/>
                <a:sym typeface="Futura"/>
              </a:defRPr>
            </a:lvl3pPr>
            <a:lvl4pPr marL="0" indent="685800" algn="ctr">
              <a:spcBef>
                <a:spcPts val="0"/>
              </a:spcBef>
              <a:buClrTx/>
              <a:buSzTx/>
              <a:buNone/>
              <a:defRPr sz="5400" cap="all" spc="215">
                <a:solidFill>
                  <a:srgbClr val="FFFFFF"/>
                </a:solidFill>
                <a:latin typeface="+mn-lt"/>
                <a:ea typeface="+mn-ea"/>
                <a:cs typeface="+mn-cs"/>
                <a:sym typeface="Futura"/>
              </a:defRPr>
            </a:lvl4pPr>
            <a:lvl5pPr marL="0" indent="914400" algn="ctr">
              <a:spcBef>
                <a:spcPts val="0"/>
              </a:spcBef>
              <a:buClrTx/>
              <a:buSzTx/>
              <a:buNone/>
              <a:defRPr sz="5400" cap="all" spc="215">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6" name="Shape 96"/>
          <p:cNvSpPr>
            <a:spLocks noGrp="1"/>
          </p:cNvSpPr>
          <p:nvPr>
            <p:ph type="body" idx="1" hasCustomPrompt="1"/>
          </p:nvPr>
        </p:nvSpPr>
        <p:spPr>
          <a:xfrm>
            <a:off x="673100" y="1320800"/>
            <a:ext cx="11658600" cy="74676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6502400" y="4813300"/>
            <a:ext cx="5600700" cy="40513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105" name="Shape 105"/>
          <p:cNvSpPr>
            <a:spLocks noGrp="1"/>
          </p:cNvSpPr>
          <p:nvPr>
            <p:ph type="pic" sz="quarter" idx="14"/>
          </p:nvPr>
        </p:nvSpPr>
        <p:spPr>
          <a:xfrm>
            <a:off x="6502400" y="1079500"/>
            <a:ext cx="5600700" cy="34290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106" name="Shape 106"/>
          <p:cNvSpPr>
            <a:spLocks noGrp="1"/>
          </p:cNvSpPr>
          <p:nvPr>
            <p:ph type="pic" sz="half" idx="15"/>
          </p:nvPr>
        </p:nvSpPr>
        <p:spPr>
          <a:xfrm>
            <a:off x="897846" y="1079500"/>
            <a:ext cx="4978401" cy="77851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107" name="Shape 107"/>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2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Shape 114"/>
          <p:cNvSpPr>
            <a:spLocks noGrp="1"/>
          </p:cNvSpPr>
          <p:nvPr>
            <p:ph type="pic" sz="half" idx="13"/>
          </p:nvPr>
        </p:nvSpPr>
        <p:spPr>
          <a:xfrm>
            <a:off x="6807200" y="1079500"/>
            <a:ext cx="5295900" cy="77851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115" name="Shape 115"/>
          <p:cNvSpPr>
            <a:spLocks noGrp="1"/>
          </p:cNvSpPr>
          <p:nvPr>
            <p:ph type="pic" sz="half" idx="14"/>
          </p:nvPr>
        </p:nvSpPr>
        <p:spPr>
          <a:xfrm>
            <a:off x="889000" y="1079500"/>
            <a:ext cx="5295900" cy="77851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116" name="Shape 116"/>
          <p:cNvSpPr>
            <a:spLocks noGrp="1"/>
          </p:cNvSpPr>
          <p:nvPr>
            <p:ph type="sldNum" sz="quarter" idx="2"/>
          </p:nvPr>
        </p:nvSpPr>
        <p:spPr>
          <a:xfrm>
            <a:off x="6335522"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3" name="Shape 123"/>
          <p:cNvSpPr>
            <a:spLocks noGrp="1"/>
          </p:cNvSpPr>
          <p:nvPr>
            <p:ph type="body" sz="quarter" idx="13" hasCustomPrompt="1"/>
          </p:nvPr>
        </p:nvSpPr>
        <p:spPr>
          <a:xfrm>
            <a:off x="673100" y="6483350"/>
            <a:ext cx="11658600" cy="558800"/>
          </a:xfrm>
          <a:prstGeom prst="rect">
            <a:avLst/>
          </a:prstGeom>
        </p:spPr>
        <p:txBody>
          <a:bodyPr anchor="ctr">
            <a:spAutoFit/>
          </a:bodyPr>
          <a:lstStyle>
            <a:lvl1pPr marL="0" indent="0" algn="ctr">
              <a:spcBef>
                <a:spcPts val="0"/>
              </a:spcBef>
              <a:buClrTx/>
              <a:buSzTx/>
              <a:buNone/>
              <a:defRPr sz="2600" i="1" spc="52">
                <a:solidFill>
                  <a:schemeClr val="accent5">
                    <a:satOff val="-10853"/>
                    <a:lumOff val="-10462"/>
                  </a:schemeClr>
                </a:solidFill>
              </a:defRPr>
            </a:lvl1pPr>
          </a:lstStyle>
          <a:p>
            <a:r>
              <a:t>— Johnny Appleseed</a:t>
            </a:r>
          </a:p>
        </p:txBody>
      </p:sp>
      <p:sp>
        <p:nvSpPr>
          <p:cNvPr id="124" name="Shape 124"/>
          <p:cNvSpPr>
            <a:spLocks noGrp="1"/>
          </p:cNvSpPr>
          <p:nvPr>
            <p:ph type="body" sz="quarter" idx="14" hasCustomPrompt="1"/>
          </p:nvPr>
        </p:nvSpPr>
        <p:spPr>
          <a:xfrm>
            <a:off x="673100" y="5317839"/>
            <a:ext cx="11658600" cy="1057561"/>
          </a:xfrm>
          <a:prstGeom prst="rect">
            <a:avLst/>
          </a:prstGeom>
        </p:spPr>
        <p:txBody>
          <a:bodyPr anchor="b">
            <a:spAutoFit/>
          </a:bodyPr>
          <a:lstStyle>
            <a:lvl1pPr marL="0" indent="0" algn="ctr">
              <a:spcBef>
                <a:spcPts val="0"/>
              </a:spcBef>
              <a:buClrTx/>
              <a:buSzTx/>
              <a:buNone/>
              <a:defRPr sz="5800" cap="all" spc="464">
                <a:latin typeface="+mn-lt"/>
                <a:ea typeface="+mn-ea"/>
                <a:cs typeface="+mn-cs"/>
                <a:sym typeface="Futura"/>
              </a:defRPr>
            </a:lvl1pPr>
          </a:lstStyle>
          <a:p>
            <a:pPr defTabSz="914400"/>
            <a:r>
              <a:t>Type a quote here.</a:t>
            </a:r>
          </a:p>
        </p:txBody>
      </p:sp>
      <p:sp>
        <p:nvSpPr>
          <p:cNvPr id="125" name="Shape 125"/>
          <p:cNvSpPr>
            <a:spLocks noGrp="1"/>
          </p:cNvSpPr>
          <p:nvPr>
            <p:ph type="body" sz="quarter" idx="15" hasCustomPrompt="1"/>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z="9000" spc="180">
                <a:latin typeface="Baskerville SemiBold"/>
                <a:ea typeface="Baskerville SemiBold"/>
                <a:cs typeface="Baskerville SemiBold"/>
                <a:sym typeface="Baskerville SemiBold"/>
              </a:defRPr>
            </a:lvl1pPr>
          </a:lstStyle>
          <a:p>
            <a:r>
              <a:t>”</a:t>
            </a:r>
          </a:p>
        </p:txBody>
      </p:sp>
      <p:sp>
        <p:nvSpPr>
          <p:cNvPr id="126" name="Shape 126"/>
          <p:cNvSpPr>
            <a:spLocks noGrp="1"/>
          </p:cNvSpPr>
          <p:nvPr>
            <p:ph type="body" sz="quarter" idx="16" hasCustomPrompt="1"/>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z="9000" spc="180">
                <a:latin typeface="Baskerville SemiBold"/>
                <a:ea typeface="Baskerville SemiBold"/>
                <a:cs typeface="Baskerville SemiBold"/>
                <a:sym typeface="Baskerville SemiBold"/>
              </a:defRPr>
            </a:lvl1pPr>
          </a:lstStyle>
          <a:p>
            <a:r>
              <a:t>“</a:t>
            </a:r>
          </a:p>
        </p:txBody>
      </p:sp>
      <p:sp>
        <p:nvSpPr>
          <p:cNvPr id="127" name="Shape 127"/>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Shape 134"/>
          <p:cNvSpPr>
            <a:spLocks noGrp="1"/>
          </p:cNvSpPr>
          <p:nvPr>
            <p:ph type="pic" idx="13"/>
          </p:nvPr>
        </p:nvSpPr>
        <p:spPr>
          <a:xfrm>
            <a:off x="-5645" y="0"/>
            <a:ext cx="13004801" cy="9753600"/>
          </a:xfrm>
          <a:prstGeom prst="rect">
            <a:avLst/>
          </a:prstGeom>
        </p:spPr>
        <p:txBody>
          <a:bodyPr lIns="91439" tIns="45719" rIns="91439" bIns="45719">
            <a:noAutofit/>
          </a:bodyPr>
          <a:lstStyle/>
          <a:p/>
        </p:txBody>
      </p:sp>
      <p:sp>
        <p:nvSpPr>
          <p:cNvPr id="135" name="Shape 135"/>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hape 142"/>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hape 149"/>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Shape 20"/>
          <p:cNvSpPr>
            <a:spLocks noGrp="1"/>
          </p:cNvSpPr>
          <p:nvPr>
            <p:ph type="pic" idx="13"/>
          </p:nvPr>
        </p:nvSpPr>
        <p:spPr>
          <a:xfrm>
            <a:off x="533400" y="3479800"/>
            <a:ext cx="11938000" cy="57658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21" name="Shape 21"/>
          <p:cNvSpPr>
            <a:spLocks noGrp="1"/>
          </p:cNvSpPr>
          <p:nvPr>
            <p:ph type="title" hasCustomPrompt="1"/>
          </p:nvPr>
        </p:nvSpPr>
        <p:spPr>
          <a:xfrm>
            <a:off x="673100" y="1168400"/>
            <a:ext cx="11658600" cy="1333500"/>
          </a:xfrm>
          <a:prstGeom prst="rect">
            <a:avLst/>
          </a:prstGeom>
        </p:spPr>
        <p:txBody>
          <a:bodyPr/>
          <a:lstStyle>
            <a:lvl1pPr>
              <a:lnSpc>
                <a:spcPct val="80000"/>
              </a:lnSpc>
              <a:defRPr sz="7400" spc="148">
                <a:solidFill>
                  <a:srgbClr val="FFFFFF"/>
                </a:solidFill>
              </a:defRPr>
            </a:lvl1pPr>
          </a:lstStyle>
          <a:p>
            <a:r>
              <a:t>Title Text</a:t>
            </a:r>
          </a:p>
        </p:txBody>
      </p:sp>
      <p:sp>
        <p:nvSpPr>
          <p:cNvPr id="22" name="Shape 22"/>
          <p:cNvSpPr>
            <a:spLocks noGrp="1"/>
          </p:cNvSpPr>
          <p:nvPr>
            <p:ph type="body" sz="quarter" idx="1" hasCustomPrompt="1"/>
          </p:nvPr>
        </p:nvSpPr>
        <p:spPr>
          <a:xfrm>
            <a:off x="673100" y="508000"/>
            <a:ext cx="11658600" cy="673100"/>
          </a:xfrm>
          <a:prstGeom prst="rect">
            <a:avLst/>
          </a:prstGeom>
        </p:spPr>
        <p:txBody>
          <a:bodyPr/>
          <a:lstStyle>
            <a:lvl1pPr marL="0" indent="0" algn="ctr">
              <a:spcBef>
                <a:spcPts val="0"/>
              </a:spcBef>
              <a:buClrTx/>
              <a:buSzTx/>
              <a:buNone/>
              <a:defRPr sz="4000" cap="all" spc="79">
                <a:solidFill>
                  <a:srgbClr val="FFFFFF"/>
                </a:solidFill>
                <a:latin typeface="+mn-lt"/>
                <a:ea typeface="+mn-ea"/>
                <a:cs typeface="+mn-cs"/>
                <a:sym typeface="Futura"/>
              </a:defRPr>
            </a:lvl1pPr>
            <a:lvl2pPr marL="0" indent="228600" algn="ctr">
              <a:spcBef>
                <a:spcPts val="0"/>
              </a:spcBef>
              <a:buClrTx/>
              <a:buSzTx/>
              <a:buNone/>
              <a:defRPr sz="4000" cap="all" spc="79">
                <a:solidFill>
                  <a:srgbClr val="FFFFFF"/>
                </a:solidFill>
                <a:latin typeface="+mn-lt"/>
                <a:ea typeface="+mn-ea"/>
                <a:cs typeface="+mn-cs"/>
                <a:sym typeface="Futura"/>
              </a:defRPr>
            </a:lvl2pPr>
            <a:lvl3pPr marL="0" indent="457200" algn="ctr">
              <a:spcBef>
                <a:spcPts val="0"/>
              </a:spcBef>
              <a:buClrTx/>
              <a:buSzTx/>
              <a:buNone/>
              <a:defRPr sz="4000" cap="all" spc="79">
                <a:solidFill>
                  <a:srgbClr val="FFFFFF"/>
                </a:solidFill>
                <a:latin typeface="+mn-lt"/>
                <a:ea typeface="+mn-ea"/>
                <a:cs typeface="+mn-cs"/>
                <a:sym typeface="Futura"/>
              </a:defRPr>
            </a:lvl3pPr>
            <a:lvl4pPr marL="0" indent="685800" algn="ctr">
              <a:spcBef>
                <a:spcPts val="0"/>
              </a:spcBef>
              <a:buClrTx/>
              <a:buSzTx/>
              <a:buNone/>
              <a:defRPr sz="4000" cap="all" spc="79">
                <a:solidFill>
                  <a:srgbClr val="FFFFFF"/>
                </a:solidFill>
                <a:latin typeface="+mn-lt"/>
                <a:ea typeface="+mn-ea"/>
                <a:cs typeface="+mn-cs"/>
                <a:sym typeface="Futura"/>
              </a:defRPr>
            </a:lvl4pPr>
            <a:lvl5pPr marL="0" indent="914400" algn="ctr">
              <a:spcBef>
                <a:spcPts val="0"/>
              </a:spcBef>
              <a:buClrTx/>
              <a:buSzTx/>
              <a:buNone/>
              <a:defRPr sz="4000" cap="all" spc="79">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p:cNvSpPr>
            <a:spLocks noGrp="1"/>
          </p:cNvSpPr>
          <p:nvPr>
            <p:ph type="pic" idx="13"/>
          </p:nvPr>
        </p:nvSpPr>
        <p:spPr>
          <a:xfrm>
            <a:off x="876300" y="2330450"/>
            <a:ext cx="11277600" cy="6477000"/>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31" name="Shape 31"/>
          <p:cNvSpPr>
            <a:spLocks noGrp="1"/>
          </p:cNvSpPr>
          <p:nvPr>
            <p:ph type="title" hasCustomPrompt="1"/>
          </p:nvPr>
        </p:nvSpPr>
        <p:spPr>
          <a:prstGeom prst="rect">
            <a:avLst/>
          </a:prstGeom>
        </p:spPr>
        <p:txBody>
          <a:bodyPr/>
          <a:lstStyle/>
          <a:p>
            <a:r>
              <a:t>Title Text</a:t>
            </a:r>
          </a:p>
        </p:txBody>
      </p:sp>
      <p:sp>
        <p:nvSpPr>
          <p:cNvPr id="32" name="Shape 32"/>
          <p:cNvSpPr>
            <a:spLocks noGrp="1"/>
          </p:cNvSpPr>
          <p:nvPr>
            <p:ph type="body" sz="quarter" idx="1" hasCustomPrompt="1"/>
          </p:nvPr>
        </p:nvSpPr>
        <p:spPr>
          <a:xfrm>
            <a:off x="673100" y="1320800"/>
            <a:ext cx="11658600" cy="495300"/>
          </a:xfrm>
          <a:prstGeom prst="rect">
            <a:avLst/>
          </a:prstGeom>
        </p:spPr>
        <p:txBody>
          <a:bodyPr/>
          <a:lstStyle>
            <a:lvl1pPr marL="0" indent="0" algn="ctr">
              <a:spcBef>
                <a:spcPts val="0"/>
              </a:spcBef>
              <a:buClrTx/>
              <a:buSzTx/>
              <a:buNone/>
              <a:defRPr sz="2600" cap="all" spc="234">
                <a:latin typeface="+mn-lt"/>
                <a:ea typeface="+mn-ea"/>
                <a:cs typeface="+mn-cs"/>
                <a:sym typeface="Futura"/>
              </a:defRPr>
            </a:lvl1pPr>
            <a:lvl2pPr marL="0" indent="228600" algn="ctr">
              <a:spcBef>
                <a:spcPts val="0"/>
              </a:spcBef>
              <a:buClrTx/>
              <a:buSzTx/>
              <a:buNone/>
              <a:defRPr sz="2600" cap="all" spc="234">
                <a:latin typeface="+mn-lt"/>
                <a:ea typeface="+mn-ea"/>
                <a:cs typeface="+mn-cs"/>
                <a:sym typeface="Futura"/>
              </a:defRPr>
            </a:lvl2pPr>
            <a:lvl3pPr marL="0" indent="457200" algn="ctr">
              <a:spcBef>
                <a:spcPts val="0"/>
              </a:spcBef>
              <a:buClrTx/>
              <a:buSzTx/>
              <a:buNone/>
              <a:defRPr sz="2600" cap="all" spc="234">
                <a:latin typeface="+mn-lt"/>
                <a:ea typeface="+mn-ea"/>
                <a:cs typeface="+mn-cs"/>
                <a:sym typeface="Futura"/>
              </a:defRPr>
            </a:lvl3pPr>
            <a:lvl4pPr marL="0" indent="685800" algn="ctr">
              <a:spcBef>
                <a:spcPts val="0"/>
              </a:spcBef>
              <a:buClrTx/>
              <a:buSzTx/>
              <a:buNone/>
              <a:defRPr sz="2600" cap="all" spc="234">
                <a:latin typeface="+mn-lt"/>
                <a:ea typeface="+mn-ea"/>
                <a:cs typeface="+mn-cs"/>
                <a:sym typeface="Futura"/>
              </a:defRPr>
            </a:lvl4pPr>
            <a:lvl5pPr marL="0" indent="914400" algn="ctr">
              <a:spcBef>
                <a:spcPts val="0"/>
              </a:spcBef>
              <a:buClrTx/>
              <a:buSzTx/>
              <a:buNone/>
              <a:defRPr sz="2600" cap="all" spc="234">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673100" y="3086100"/>
            <a:ext cx="11658600" cy="3568700"/>
          </a:xfrm>
          <a:prstGeom prst="rect">
            <a:avLst/>
          </a:prstGeom>
        </p:spPr>
        <p:txBody>
          <a:bodyPr anchor="ctr"/>
          <a:lstStyle>
            <a:lvl1pPr>
              <a:defRPr sz="10400" spc="208">
                <a:solidFill>
                  <a:srgbClr val="FFFFFF"/>
                </a:solidFill>
              </a:defRPr>
            </a:lvl1pPr>
          </a:lstStyle>
          <a:p>
            <a:r>
              <a:t>Title Text</a:t>
            </a:r>
          </a:p>
        </p:txBody>
      </p:sp>
      <p:sp>
        <p:nvSpPr>
          <p:cNvPr id="41" name="Shape 41"/>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er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hape 48"/>
          <p:cNvSpPr>
            <a:spLocks noGrp="1"/>
          </p:cNvSpPr>
          <p:nvPr>
            <p:ph type="title" hasCustomPrompt="1"/>
          </p:nvPr>
        </p:nvSpPr>
        <p:spPr>
          <a:xfrm>
            <a:off x="673100" y="3086100"/>
            <a:ext cx="11658600" cy="3568700"/>
          </a:xfrm>
          <a:prstGeom prst="rect">
            <a:avLst/>
          </a:prstGeom>
        </p:spPr>
        <p:txBody>
          <a:bodyPr anchor="ctr"/>
          <a:lstStyle>
            <a:lvl1pPr>
              <a:defRPr sz="10400" spc="208"/>
            </a:lvl1p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hape 56"/>
          <p:cNvSpPr>
            <a:spLocks noGrp="1"/>
          </p:cNvSpPr>
          <p:nvPr>
            <p:ph type="pic" sz="half" idx="13"/>
          </p:nvPr>
        </p:nvSpPr>
        <p:spPr>
          <a:xfrm>
            <a:off x="6191619" y="1082886"/>
            <a:ext cx="5880101" cy="7747001"/>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57" name="Shape 57"/>
          <p:cNvSpPr>
            <a:spLocks noGrp="1"/>
          </p:cNvSpPr>
          <p:nvPr>
            <p:ph type="title" hasCustomPrompt="1"/>
          </p:nvPr>
        </p:nvSpPr>
        <p:spPr>
          <a:xfrm>
            <a:off x="673100" y="4191000"/>
            <a:ext cx="4889500" cy="3581400"/>
          </a:xfrm>
          <a:prstGeom prst="rect">
            <a:avLst/>
          </a:prstGeom>
        </p:spPr>
        <p:txBody>
          <a:bodyPr/>
          <a:lstStyle>
            <a:lvl1pPr algn="l">
              <a:lnSpc>
                <a:spcPct val="80000"/>
              </a:lnSpc>
              <a:defRPr sz="7400" spc="148"/>
            </a:lvl1pPr>
          </a:lstStyle>
          <a:p>
            <a:r>
              <a:t>Title Text</a:t>
            </a:r>
          </a:p>
        </p:txBody>
      </p:sp>
      <p:sp>
        <p:nvSpPr>
          <p:cNvPr id="58" name="Shape 58"/>
          <p:cNvSpPr>
            <a:spLocks noGrp="1"/>
          </p:cNvSpPr>
          <p:nvPr>
            <p:ph type="body" sz="quarter" idx="1" hasCustomPrompt="1"/>
          </p:nvPr>
        </p:nvSpPr>
        <p:spPr>
          <a:xfrm>
            <a:off x="673100" y="2844800"/>
            <a:ext cx="4889500" cy="1358900"/>
          </a:xfrm>
          <a:prstGeom prst="rect">
            <a:avLst/>
          </a:prstGeom>
        </p:spPr>
        <p:txBody>
          <a:bodyPr anchor="b"/>
          <a:lstStyle>
            <a:lvl1pPr marL="0" indent="0">
              <a:spcBef>
                <a:spcPts val="0"/>
              </a:spcBef>
              <a:buClrTx/>
              <a:buSzTx/>
              <a:buNone/>
              <a:defRPr sz="4000" cap="all" spc="79">
                <a:latin typeface="+mn-lt"/>
                <a:ea typeface="+mn-ea"/>
                <a:cs typeface="+mn-cs"/>
                <a:sym typeface="Futura"/>
              </a:defRPr>
            </a:lvl1pPr>
            <a:lvl2pPr marL="0" indent="228600">
              <a:spcBef>
                <a:spcPts val="0"/>
              </a:spcBef>
              <a:buClrTx/>
              <a:buSzTx/>
              <a:buNone/>
              <a:defRPr sz="4000" cap="all" spc="79">
                <a:latin typeface="+mn-lt"/>
                <a:ea typeface="+mn-ea"/>
                <a:cs typeface="+mn-cs"/>
                <a:sym typeface="Futura"/>
              </a:defRPr>
            </a:lvl2pPr>
            <a:lvl3pPr marL="0" indent="457200">
              <a:spcBef>
                <a:spcPts val="0"/>
              </a:spcBef>
              <a:buClrTx/>
              <a:buSzTx/>
              <a:buNone/>
              <a:defRPr sz="4000" cap="all" spc="79">
                <a:latin typeface="+mn-lt"/>
                <a:ea typeface="+mn-ea"/>
                <a:cs typeface="+mn-cs"/>
                <a:sym typeface="Futura"/>
              </a:defRPr>
            </a:lvl3pPr>
            <a:lvl4pPr marL="0" indent="685800">
              <a:spcBef>
                <a:spcPts val="0"/>
              </a:spcBef>
              <a:buClrTx/>
              <a:buSzTx/>
              <a:buNone/>
              <a:defRPr sz="4000" cap="all" spc="79">
                <a:latin typeface="+mn-lt"/>
                <a:ea typeface="+mn-ea"/>
                <a:cs typeface="+mn-cs"/>
                <a:sym typeface="Futura"/>
              </a:defRPr>
            </a:lvl4pPr>
            <a:lvl5pPr marL="0" indent="914400">
              <a:spcBef>
                <a:spcPts val="0"/>
              </a:spcBef>
              <a:buClrTx/>
              <a:buSzTx/>
              <a:buNone/>
              <a:defRPr sz="4000" cap="all" spc="79">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Shape 66"/>
          <p:cNvSpPr>
            <a:spLocks noGrp="1"/>
          </p:cNvSpPr>
          <p:nvPr>
            <p:ph type="body" sz="quarter" idx="13" hasCustomPrompt="1"/>
          </p:nvPr>
        </p:nvSpPr>
        <p:spPr>
          <a:xfrm>
            <a:off x="673100" y="1320800"/>
            <a:ext cx="11658600" cy="536265"/>
          </a:xfrm>
          <a:prstGeom prst="rect">
            <a:avLst/>
          </a:prstGeom>
        </p:spPr>
        <p:txBody>
          <a:bodyPr>
            <a:spAutoFit/>
          </a:bodyPr>
          <a:lstStyle>
            <a:lvl1pPr marL="0" indent="0" algn="ctr">
              <a:spcBef>
                <a:spcPts val="0"/>
              </a:spcBef>
              <a:buClrTx/>
              <a:buSzTx/>
              <a:buNone/>
              <a:defRPr sz="2600" cap="all" spc="234">
                <a:latin typeface="+mn-lt"/>
                <a:ea typeface="+mn-ea"/>
                <a:cs typeface="+mn-cs"/>
                <a:sym typeface="Futura"/>
              </a:defRPr>
            </a:lvl1pPr>
          </a:lstStyle>
          <a:p>
            <a:r>
              <a:t>donec quis nunc</a:t>
            </a:r>
          </a:p>
        </p:txBody>
      </p:sp>
      <p:sp>
        <p:nvSpPr>
          <p:cNvPr id="67" name="Shape 67"/>
          <p:cNvSpPr>
            <a:spLocks noGrp="1"/>
          </p:cNvSpPr>
          <p:nvPr>
            <p:ph type="title" hasCustomPrompt="1"/>
          </p:nvPr>
        </p:nvSpPr>
        <p:spPr>
          <a:prstGeom prst="rect">
            <a:avLst/>
          </a:prstGeom>
        </p:spPr>
        <p:txBody>
          <a:bodyPr/>
          <a:lstStyle/>
          <a:p>
            <a:r>
              <a:t>Title Text</a:t>
            </a:r>
          </a:p>
        </p:txBody>
      </p:sp>
      <p:sp>
        <p:nvSpPr>
          <p:cNvPr id="68" name="Shape 68"/>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5" name="Shape 75"/>
          <p:cNvSpPr>
            <a:spLocks noGrp="1"/>
          </p:cNvSpPr>
          <p:nvPr>
            <p:ph type="body" sz="quarter" idx="13" hasCustomPrompt="1"/>
          </p:nvPr>
        </p:nvSpPr>
        <p:spPr>
          <a:xfrm>
            <a:off x="673100" y="1320800"/>
            <a:ext cx="11658600" cy="536265"/>
          </a:xfrm>
          <a:prstGeom prst="rect">
            <a:avLst/>
          </a:prstGeom>
        </p:spPr>
        <p:txBody>
          <a:bodyPr>
            <a:spAutoFit/>
          </a:bodyPr>
          <a:lstStyle>
            <a:lvl1pPr marL="0" indent="0" algn="ctr">
              <a:spcBef>
                <a:spcPts val="0"/>
              </a:spcBef>
              <a:buClrTx/>
              <a:buSzTx/>
              <a:buNone/>
              <a:defRPr sz="2600" cap="all" spc="234">
                <a:latin typeface="+mn-lt"/>
                <a:ea typeface="+mn-ea"/>
                <a:cs typeface="+mn-cs"/>
                <a:sym typeface="Futura"/>
              </a:defRPr>
            </a:lvl1pPr>
          </a:lstStyle>
          <a:p>
            <a:r>
              <a:t>donec quis nunc</a:t>
            </a:r>
          </a:p>
        </p:txBody>
      </p:sp>
      <p:sp>
        <p:nvSpPr>
          <p:cNvPr id="76" name="Shape 76"/>
          <p:cNvSpPr>
            <a:spLocks noGrp="1"/>
          </p:cNvSpPr>
          <p:nvPr>
            <p:ph type="title" hasCustomPrompt="1"/>
          </p:nvPr>
        </p:nvSpPr>
        <p:spPr>
          <a:prstGeom prst="rect">
            <a:avLst/>
          </a:prstGeom>
        </p:spPr>
        <p:txBody>
          <a:bodyPr/>
          <a:lstStyle/>
          <a:p>
            <a:r>
              <a:t>Title Text</a:t>
            </a:r>
          </a:p>
        </p:txBody>
      </p:sp>
      <p:sp>
        <p:nvSpPr>
          <p:cNvPr id="77" name="Shape 77"/>
          <p:cNvSpPr>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Shape 85"/>
          <p:cNvSpPr>
            <a:spLocks noGrp="1"/>
          </p:cNvSpPr>
          <p:nvPr>
            <p:ph type="pic" sz="half" idx="13"/>
          </p:nvPr>
        </p:nvSpPr>
        <p:spPr>
          <a:xfrm>
            <a:off x="6172200" y="2324089"/>
            <a:ext cx="5943600" cy="6568573"/>
          </a:xfrm>
          <a:prstGeom prst="rect">
            <a:avLst/>
          </a:prstGeom>
          <a:effectLst>
            <a:outerShdw blurRad="190500" dist="8455" dir="5400000" rotWithShape="0">
              <a:srgbClr val="000000"/>
            </a:outerShdw>
          </a:effectLst>
        </p:spPr>
        <p:txBody>
          <a:bodyPr lIns="91439" tIns="45719" rIns="91439" bIns="45719">
            <a:noAutofit/>
          </a:bodyPr>
          <a:lstStyle/>
          <a:p/>
        </p:txBody>
      </p:sp>
      <p:sp>
        <p:nvSpPr>
          <p:cNvPr id="86" name="Shape 86"/>
          <p:cNvSpPr>
            <a:spLocks noGrp="1"/>
          </p:cNvSpPr>
          <p:nvPr>
            <p:ph type="body" sz="quarter" idx="14" hasCustomPrompt="1"/>
          </p:nvPr>
        </p:nvSpPr>
        <p:spPr>
          <a:xfrm>
            <a:off x="673100" y="1320800"/>
            <a:ext cx="11658600" cy="536265"/>
          </a:xfrm>
          <a:prstGeom prst="rect">
            <a:avLst/>
          </a:prstGeom>
        </p:spPr>
        <p:txBody>
          <a:bodyPr>
            <a:spAutoFit/>
          </a:bodyPr>
          <a:lstStyle>
            <a:lvl1pPr marL="0" indent="0" algn="ctr">
              <a:spcBef>
                <a:spcPts val="0"/>
              </a:spcBef>
              <a:buClrTx/>
              <a:buSzTx/>
              <a:buNone/>
              <a:defRPr sz="2600" cap="all" spc="234">
                <a:latin typeface="+mn-lt"/>
                <a:ea typeface="+mn-ea"/>
                <a:cs typeface="+mn-cs"/>
                <a:sym typeface="Futura"/>
              </a:defRPr>
            </a:lvl1pPr>
          </a:lstStyle>
          <a:p>
            <a:r>
              <a:t>donec quis nunc</a:t>
            </a:r>
          </a:p>
        </p:txBody>
      </p:sp>
      <p:sp>
        <p:nvSpPr>
          <p:cNvPr id="87" name="Shape 87"/>
          <p:cNvSpPr>
            <a:spLocks noGrp="1"/>
          </p:cNvSpPr>
          <p:nvPr>
            <p:ph type="title" hasCustomPrompt="1"/>
          </p:nvPr>
        </p:nvSpPr>
        <p:spPr>
          <a:prstGeom prst="rect">
            <a:avLst/>
          </a:prstGeom>
        </p:spPr>
        <p:txBody>
          <a:bodyPr/>
          <a:lstStyle/>
          <a:p>
            <a:r>
              <a:t>Title Text</a:t>
            </a:r>
          </a:p>
        </p:txBody>
      </p:sp>
      <p:sp>
        <p:nvSpPr>
          <p:cNvPr id="88" name="Shape 88"/>
          <p:cNvSpPr>
            <a:spLocks noGrp="1"/>
          </p:cNvSpPr>
          <p:nvPr>
            <p:ph type="body" sz="half" idx="1" hasCustomPrompt="1"/>
          </p:nvPr>
        </p:nvSpPr>
        <p:spPr>
          <a:xfrm>
            <a:off x="673100" y="2603500"/>
            <a:ext cx="4775200" cy="6019800"/>
          </a:xfrm>
          <a:prstGeom prst="rect">
            <a:avLst/>
          </a:prstGeom>
        </p:spPr>
        <p:txBody>
          <a:bodyPr/>
          <a:lstStyle>
            <a:lvl1pPr>
              <a:spcBef>
                <a:spcPts val="2800"/>
              </a:spcBef>
              <a:defRPr sz="2400" spc="48"/>
            </a:lvl1pPr>
            <a:lvl2pPr>
              <a:spcBef>
                <a:spcPts val="2800"/>
              </a:spcBef>
              <a:defRPr sz="2400" spc="48"/>
            </a:lvl2pPr>
            <a:lvl3pPr>
              <a:spcBef>
                <a:spcPts val="2800"/>
              </a:spcBef>
              <a:defRPr sz="2400" spc="48"/>
            </a:lvl3pPr>
            <a:lvl4pPr>
              <a:spcBef>
                <a:spcPts val="2800"/>
              </a:spcBef>
              <a:defRPr sz="2400" spc="48"/>
            </a:lvl4pPr>
            <a:lvl5pPr>
              <a:spcBef>
                <a:spcPts val="2800"/>
              </a:spcBef>
              <a:defRPr sz="2400" spc="48"/>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6338817" y="9232900"/>
            <a:ext cx="327168" cy="337605"/>
          </a:xfrm>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6.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73100" y="584200"/>
            <a:ext cx="11658600" cy="749300"/>
          </a:xfrm>
          <a:prstGeom prst="rect">
            <a:avLst/>
          </a:prstGeom>
          <a:ln w="12700">
            <a:miter lim="400000"/>
          </a:ln>
        </p:spPr>
        <p:txBody>
          <a:bodyPr lIns="50800" tIns="50800" rIns="50800" bIns="50800">
            <a:normAutofit/>
          </a:bodyPr>
          <a:lstStyle/>
          <a:p>
            <a:r>
              <a:t>Title Text</a:t>
            </a:r>
          </a:p>
        </p:txBody>
      </p:sp>
      <p:sp>
        <p:nvSpPr>
          <p:cNvPr id="3" name="Shape 3"/>
          <p:cNvSpPr>
            <a:spLocks noGrp="1"/>
          </p:cNvSpPr>
          <p:nvPr>
            <p:ph type="body" idx="1"/>
          </p:nvPr>
        </p:nvSpPr>
        <p:spPr>
          <a:xfrm>
            <a:off x="673100" y="2387600"/>
            <a:ext cx="11658600" cy="6451600"/>
          </a:xfrm>
          <a:prstGeom prst="rect">
            <a:avLst/>
          </a:prstGeom>
          <a:ln w="12700">
            <a:miter lim="400000"/>
          </a:ln>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sz="1400" cap="all" spc="28">
                <a:solidFill>
                  <a:srgbClr val="9A958E"/>
                </a:solidFill>
                <a:latin typeface="+mn-lt"/>
                <a:ea typeface="+mn-ea"/>
                <a:cs typeface="+mn-cs"/>
                <a:sym typeface="Futura"/>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defRPr sz="4000" b="0" i="0" u="none" strike="noStrike" cap="all" spc="79" baseline="0">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defRPr sz="2800" b="0" i="0" u="none" strike="noStrike" cap="none" spc="56" baseline="0">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defRPr sz="1400" b="0" i="0" u="none" strike="noStrike" cap="all" spc="28" baseline="0">
          <a:ln>
            <a:noFill/>
          </a:ln>
          <a:solidFill>
            <a:schemeClr val="tx1"/>
          </a:solidFill>
          <a:uFillTx/>
          <a:latin typeface="+mn-lt"/>
          <a:ea typeface="+mn-ea"/>
          <a:cs typeface="+mn-cs"/>
          <a:sym typeface="Futur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ctrTitle"/>
          </p:nvPr>
        </p:nvSpPr>
        <p:spPr>
          <a:xfrm>
            <a:off x="820546" y="1015999"/>
            <a:ext cx="11658601" cy="3886201"/>
          </a:xfrm>
          <a:prstGeom prst="rect">
            <a:avLst/>
          </a:prstGeom>
        </p:spPr>
        <p:txBody>
          <a:bodyPr/>
          <a:lstStyle>
            <a:lvl1pPr>
              <a:defRPr sz="6000" spc="119"/>
            </a:lvl1pPr>
          </a:lstStyle>
          <a:p>
            <a:r>
              <a:rPr b="1" dirty="0">
                <a:latin typeface="Times New Roman" panose="02020603050405020304" pitchFamily="18" charset="0"/>
                <a:cs typeface="Times New Roman" panose="02020603050405020304" pitchFamily="18" charset="0"/>
              </a:rPr>
              <a:t>HEART BEAT SENSOR</a:t>
            </a:r>
            <a:endParaRPr b="1" dirty="0">
              <a:latin typeface="Times New Roman" panose="02020603050405020304" pitchFamily="18" charset="0"/>
              <a:cs typeface="Times New Roman" panose="02020603050405020304" pitchFamily="18" charset="0"/>
            </a:endParaRPr>
          </a:p>
        </p:txBody>
      </p:sp>
      <p:pic>
        <p:nvPicPr>
          <p:cNvPr id="159" name="15.jpg"/>
          <p:cNvPicPr>
            <a:picLocks noChangeAspect="1"/>
          </p:cNvPicPr>
          <p:nvPr/>
        </p:nvPicPr>
        <p:blipFill>
          <a:blip r:embed="rId1"/>
          <a:stretch>
            <a:fillRect/>
          </a:stretch>
        </p:blipFill>
        <p:spPr>
          <a:xfrm>
            <a:off x="2928682" y="3635376"/>
            <a:ext cx="7442329" cy="4953652"/>
          </a:xfrm>
          <a:prstGeom prst="rect">
            <a:avLst/>
          </a:prstGeom>
          <a:ln w="101600" cap="rnd">
            <a:solidFill>
              <a:srgbClr val="F3F7F5"/>
            </a:solidFill>
            <a:custDash>
              <a:ds d="100000" sp="200000"/>
            </a:custDash>
          </a:ln>
          <a:effectLst>
            <a:outerShdw blurRad="50800" dist="25400" dir="3600000" rotWithShape="0">
              <a:srgbClr val="000000">
                <a:alpha val="7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jumper-wire-40-core-male-to-female-500x500.jpg"/>
          <p:cNvPicPr>
            <a:picLocks noChangeAspect="1"/>
          </p:cNvPicPr>
          <p:nvPr/>
        </p:nvPicPr>
        <p:blipFill>
          <a:blip r:embed="rId1"/>
          <a:srcRect t="14903" b="14903"/>
          <a:stretch>
            <a:fillRect/>
          </a:stretch>
        </p:blipFill>
        <p:spPr>
          <a:xfrm>
            <a:off x="8343767" y="531040"/>
            <a:ext cx="3936911" cy="2763409"/>
          </a:xfrm>
          <a:prstGeom prst="rect">
            <a:avLst/>
          </a:prstGeom>
          <a:ln w="12700">
            <a:miter lim="400000"/>
            <a:headEnd/>
            <a:tailEnd/>
          </a:ln>
          <a:effectLst>
            <a:outerShdw blurRad="190500" dist="8455" dir="5400000" rotWithShape="0">
              <a:srgbClr val="000000"/>
            </a:outerShdw>
          </a:effectLst>
        </p:spPr>
      </p:pic>
      <p:sp>
        <p:nvSpPr>
          <p:cNvPr id="193" name="Shape 193"/>
          <p:cNvSpPr/>
          <p:nvPr/>
        </p:nvSpPr>
        <p:spPr>
          <a:xfrm>
            <a:off x="696648" y="604661"/>
            <a:ext cx="6965512" cy="2195473"/>
          </a:xfrm>
          <a:prstGeom prst="rect">
            <a:avLst/>
          </a:prstGeom>
          <a:ln w="12700">
            <a:miter lim="400000"/>
          </a:ln>
        </p:spPr>
        <p:txBody>
          <a:bodyPr lIns="50800" tIns="50800" rIns="50800" bIns="50800">
            <a:spAutoFit/>
          </a:bodyPr>
          <a:lstStyle/>
          <a:p>
            <a:pPr algn="l"/>
            <a:r>
              <a:rPr b="1" dirty="0">
                <a:latin typeface="Times New Roman" panose="02020603050405020304" pitchFamily="18" charset="0"/>
                <a:cs typeface="Times New Roman" panose="02020603050405020304" pitchFamily="18" charset="0"/>
              </a:rPr>
              <a:t>4.</a:t>
            </a:r>
            <a:r>
              <a:rPr b="1" u="sng" dirty="0">
                <a:latin typeface="Times New Roman" panose="02020603050405020304" pitchFamily="18" charset="0"/>
                <a:ea typeface="+mn-ea"/>
                <a:cs typeface="Times New Roman" panose="02020603050405020304" pitchFamily="18" charset="0"/>
                <a:sym typeface="Futura"/>
              </a:rPr>
              <a:t>Jumper wire</a:t>
            </a:r>
            <a:endParaRPr b="1" u="sng" dirty="0">
              <a:latin typeface="Times New Roman" panose="02020603050405020304" pitchFamily="18" charset="0"/>
              <a:ea typeface="+mn-ea"/>
              <a:cs typeface="Times New Roman" panose="02020603050405020304" pitchFamily="18" charset="0"/>
              <a:sym typeface="Futura"/>
            </a:endParaRPr>
          </a:p>
          <a:p>
            <a:pPr algn="l"/>
            <a:r>
              <a:rPr sz="2800" dirty="0">
                <a:latin typeface="Times New Roman" panose="02020603050405020304" pitchFamily="18" charset="0"/>
                <a:cs typeface="Times New Roman" panose="02020603050405020304" pitchFamily="18" charset="0"/>
              </a:rPr>
              <a:t>A jump wire is an electrical wire, or group of cables, with a connector or pin at each end, which is normally used to interconnect the components of a breadboard</a:t>
            </a:r>
            <a:endParaRPr sz="2800" dirty="0">
              <a:latin typeface="Times New Roman" panose="02020603050405020304" pitchFamily="18" charset="0"/>
              <a:cs typeface="Times New Roman" panose="02020603050405020304" pitchFamily="18" charset="0"/>
            </a:endParaRPr>
          </a:p>
        </p:txBody>
      </p:sp>
      <p:sp>
        <p:nvSpPr>
          <p:cNvPr id="194" name="Shape 194"/>
          <p:cNvSpPr/>
          <p:nvPr/>
        </p:nvSpPr>
        <p:spPr>
          <a:xfrm>
            <a:off x="696648" y="3813297"/>
            <a:ext cx="6965512" cy="2195473"/>
          </a:xfrm>
          <a:prstGeom prst="rect">
            <a:avLst/>
          </a:prstGeom>
          <a:ln w="12700">
            <a:miter lim="400000"/>
          </a:ln>
        </p:spPr>
        <p:txBody>
          <a:bodyPr lIns="50800" tIns="50800" rIns="50800" bIns="50800">
            <a:spAutoFit/>
          </a:bodyPr>
          <a:lstStyle/>
          <a:p>
            <a:pPr algn="l"/>
            <a:r>
              <a:rPr dirty="0">
                <a:latin typeface="Times New Roman" panose="02020603050405020304" pitchFamily="18" charset="0"/>
                <a:cs typeface="Times New Roman" panose="02020603050405020304" pitchFamily="18" charset="0"/>
              </a:rPr>
              <a:t>5. </a:t>
            </a:r>
            <a:r>
              <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rPr>
              <a:t>LCD</a:t>
            </a:r>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rPr>
              <a:t>The LCD (Liquid Crystal Display) is a type of display that uses the liquid crystals for its operation. The library that allows us to control the LCD display is called Liquid Crystal</a:t>
            </a:r>
            <a:endPar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pic>
        <p:nvPicPr>
          <p:cNvPr id="195" name="51jy8enJluL._SX466_.jpg"/>
          <p:cNvPicPr>
            <a:picLocks noChangeAspect="1"/>
          </p:cNvPicPr>
          <p:nvPr/>
        </p:nvPicPr>
        <p:blipFill>
          <a:blip r:embed="rId2"/>
          <a:srcRect t="15518" b="12100"/>
          <a:stretch>
            <a:fillRect/>
          </a:stretch>
        </p:blipFill>
        <p:spPr>
          <a:xfrm>
            <a:off x="8316382" y="3909341"/>
            <a:ext cx="3991831" cy="2170093"/>
          </a:xfrm>
          <a:prstGeom prst="rect">
            <a:avLst/>
          </a:prstGeom>
          <a:ln w="12700">
            <a:miter lim="400000"/>
            <a:headEnd/>
            <a:tailEnd/>
          </a:ln>
          <a:effectLst>
            <a:outerShdw blurRad="190500" dist="8455" dir="5400000" rotWithShape="0">
              <a:srgbClr val="000000"/>
            </a:outerShdw>
          </a:effectLst>
        </p:spPr>
      </p:pic>
      <p:sp>
        <p:nvSpPr>
          <p:cNvPr id="196" name="Shape 196"/>
          <p:cNvSpPr/>
          <p:nvPr/>
        </p:nvSpPr>
        <p:spPr>
          <a:xfrm>
            <a:off x="696648" y="6600040"/>
            <a:ext cx="6965512" cy="1333698"/>
          </a:xfrm>
          <a:prstGeom prst="rect">
            <a:avLst/>
          </a:prstGeom>
          <a:ln w="12700">
            <a:miter lim="400000"/>
          </a:ln>
        </p:spPr>
        <p:txBody>
          <a:bodyPr lIns="50800" tIns="50800" rIns="50800" bIns="50800">
            <a:spAutoFit/>
          </a:bodyPr>
          <a:lstStyle/>
          <a:p>
            <a:pPr algn="l"/>
            <a:r>
              <a:rPr dirty="0">
                <a:latin typeface="Times New Roman" panose="02020603050405020304" pitchFamily="18" charset="0"/>
                <a:cs typeface="Times New Roman" panose="02020603050405020304" pitchFamily="18" charset="0"/>
              </a:rPr>
              <a:t>6</a:t>
            </a:r>
            <a:r>
              <a:rPr b="1" dirty="0">
                <a:latin typeface="Times New Roman" panose="02020603050405020304" pitchFamily="18" charset="0"/>
                <a:cs typeface="Times New Roman" panose="02020603050405020304" pitchFamily="18" charset="0"/>
              </a:rPr>
              <a:t>. </a:t>
            </a:r>
            <a:r>
              <a:rPr b="1" u="sng" dirty="0">
                <a:latin typeface="Times New Roman" panose="02020603050405020304" pitchFamily="18" charset="0"/>
                <a:ea typeface="Avenir Heavy"/>
                <a:cs typeface="Times New Roman" panose="02020603050405020304" pitchFamily="18" charset="0"/>
                <a:sym typeface="Avenir Heavy"/>
              </a:rPr>
              <a:t>Potentiometer</a:t>
            </a:r>
            <a:endParaRPr b="1" u="sng" dirty="0">
              <a:latin typeface="Times New Roman" panose="02020603050405020304" pitchFamily="18" charset="0"/>
              <a:ea typeface="Avenir Heavy"/>
              <a:cs typeface="Times New Roman" panose="02020603050405020304" pitchFamily="18" charset="0"/>
              <a:sym typeface="Avenir Heavy"/>
            </a:endParaRPr>
          </a:p>
          <a:p>
            <a:pPr algn="l"/>
            <a:r>
              <a:rPr sz="2800" dirty="0">
                <a:latin typeface="Times New Roman" panose="02020603050405020304" pitchFamily="18" charset="0"/>
                <a:cs typeface="Times New Roman" panose="02020603050405020304" pitchFamily="18" charset="0"/>
              </a:rPr>
              <a:t>A </a:t>
            </a:r>
            <a:r>
              <a:rPr sz="2800" b="1" dirty="0">
                <a:latin typeface="Times New Roman" panose="02020603050405020304" pitchFamily="18" charset="0"/>
                <a:ea typeface="Trebuchet MS" panose="020B0603020202020204"/>
                <a:cs typeface="Times New Roman" panose="02020603050405020304" pitchFamily="18" charset="0"/>
                <a:sym typeface="Trebuchet MS" panose="020B0603020202020204"/>
              </a:rPr>
              <a:t>potentiometer </a:t>
            </a:r>
            <a:r>
              <a:rPr sz="2800" dirty="0">
                <a:latin typeface="Times New Roman" panose="02020603050405020304" pitchFamily="18" charset="0"/>
                <a:cs typeface="Times New Roman" panose="02020603050405020304" pitchFamily="18" charset="0"/>
              </a:rPr>
              <a:t>is a variable resistor from one side to the wiper. </a:t>
            </a:r>
            <a:endParaRPr sz="2800" dirty="0">
              <a:latin typeface="Times New Roman" panose="02020603050405020304" pitchFamily="18" charset="0"/>
              <a:cs typeface="Times New Roman" panose="02020603050405020304" pitchFamily="18" charset="0"/>
            </a:endParaRPr>
          </a:p>
        </p:txBody>
      </p:sp>
      <p:pic>
        <p:nvPicPr>
          <p:cNvPr id="197" name="1200px-Electronic-Component-Potentiometer-1.jpg"/>
          <p:cNvPicPr>
            <a:picLocks noChangeAspect="1"/>
          </p:cNvPicPr>
          <p:nvPr/>
        </p:nvPicPr>
        <p:blipFill>
          <a:blip r:embed="rId3"/>
          <a:stretch>
            <a:fillRect/>
          </a:stretch>
        </p:blipFill>
        <p:spPr>
          <a:xfrm>
            <a:off x="8945355" y="6553338"/>
            <a:ext cx="2733825" cy="2763442"/>
          </a:xfrm>
          <a:prstGeom prst="rect">
            <a:avLst/>
          </a:prstGeom>
          <a:ln w="12700">
            <a:miter lim="400000"/>
            <a:headEnd/>
            <a:tailEnd/>
          </a:ln>
          <a:effectLst>
            <a:outerShdw blurRad="190500" dist="8455" dir="5400000" rotWithShape="0">
              <a:srgbClr val="000000"/>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nvSpPr>
        <p:spPr>
          <a:xfrm>
            <a:off x="452119" y="533399"/>
            <a:ext cx="12100562" cy="7304564"/>
          </a:xfrm>
          <a:prstGeom prst="rect">
            <a:avLst/>
          </a:prstGeom>
          <a:ln w="12700">
            <a:miter lim="400000"/>
          </a:ln>
        </p:spPr>
        <p:txBody>
          <a:bodyPr lIns="50800" tIns="50800" rIns="50800" bIns="50800">
            <a:spAutoFit/>
          </a:bodyPr>
          <a:lstStyle/>
          <a:p>
            <a:pPr algn="l"/>
            <a:r>
              <a:rPr dirty="0">
                <a:latin typeface="Times New Roman" panose="02020603050405020304" pitchFamily="18" charset="0"/>
                <a:cs typeface="Times New Roman" panose="02020603050405020304" pitchFamily="18" charset="0"/>
              </a:rPr>
              <a:t>5. </a:t>
            </a:r>
            <a:r>
              <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rPr>
              <a:t>LED</a:t>
            </a:r>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dirty="0">
                <a:latin typeface="Times New Roman" panose="02020603050405020304" pitchFamily="18" charset="0"/>
                <a:cs typeface="Times New Roman" panose="02020603050405020304" pitchFamily="18" charset="0"/>
              </a:rPr>
              <a:t>6. </a:t>
            </a:r>
            <a:r>
              <a:rPr b="1" u="sng" dirty="0">
                <a:latin typeface="Times New Roman" panose="02020603050405020304" pitchFamily="18" charset="0"/>
                <a:cs typeface="Times New Roman" panose="02020603050405020304" pitchFamily="18" charset="0"/>
              </a:rPr>
              <a:t>Breadboard</a:t>
            </a:r>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rPr>
              <a:t>A breadboard is a rectangular board with many </a:t>
            </a:r>
            <a:endPar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rPr>
              <a:t>mounting </a:t>
            </a:r>
            <a:r>
              <a:rPr sz="2800" dirty="0" err="1">
                <a:latin typeface="Times New Roman" panose="02020603050405020304" pitchFamily="18" charset="0"/>
                <a:ea typeface="Trebuchet MS" panose="020B0603020202020204"/>
                <a:cs typeface="Times New Roman" panose="02020603050405020304" pitchFamily="18" charset="0"/>
                <a:sym typeface="Trebuchet MS" panose="020B0603020202020204"/>
              </a:rPr>
              <a:t>holes.They</a:t>
            </a:r>
            <a:r>
              <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rPr>
              <a:t> are used for creating </a:t>
            </a:r>
            <a:endPar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rPr>
              <a:t>electrical connections between electronic </a:t>
            </a:r>
            <a:endPar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rPr>
              <a:t>components. </a:t>
            </a:r>
            <a:endParaRPr sz="2800"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sp>
        <p:nvSpPr>
          <p:cNvPr id="200" name="Shape 200"/>
          <p:cNvSpPr/>
          <p:nvPr/>
        </p:nvSpPr>
        <p:spPr>
          <a:xfrm>
            <a:off x="477772" y="1356639"/>
            <a:ext cx="6965512" cy="2195473"/>
          </a:xfrm>
          <a:prstGeom prst="rect">
            <a:avLst/>
          </a:prstGeom>
          <a:ln w="12700">
            <a:miter lim="400000"/>
          </a:ln>
        </p:spPr>
        <p:txBody>
          <a:bodyPr lIns="50800" tIns="50800" rIns="50800" bIns="50800">
            <a:spAutoFit/>
          </a:bodyPr>
          <a:lstStyle/>
          <a:p>
            <a:pPr algn="l"/>
            <a:br>
              <a:rPr dirty="0"/>
            </a:br>
            <a:r>
              <a:rPr sz="2800" dirty="0">
                <a:latin typeface="Times New Roman" panose="02020603050405020304" pitchFamily="18" charset="0"/>
                <a:cs typeface="Times New Roman" panose="02020603050405020304" pitchFamily="18" charset="0"/>
              </a:rPr>
              <a:t>A light-emitting diode (LED) is a semiconductor light source that emits light when current flows through it </a:t>
            </a:r>
            <a:endParaRPr sz="2800" dirty="0">
              <a:latin typeface="Times New Roman" panose="02020603050405020304" pitchFamily="18" charset="0"/>
              <a:cs typeface="Times New Roman" panose="02020603050405020304" pitchFamily="18" charset="0"/>
            </a:endParaRPr>
          </a:p>
          <a:p>
            <a:pPr algn="l"/>
            <a:endParaRPr sz="2800" dirty="0"/>
          </a:p>
        </p:txBody>
      </p:sp>
      <p:pic>
        <p:nvPicPr>
          <p:cNvPr id="201" name="frosted-leds-red-green-blue-yellow-white-800x800.jpg"/>
          <p:cNvPicPr>
            <a:picLocks noChangeAspect="1"/>
          </p:cNvPicPr>
          <p:nvPr/>
        </p:nvPicPr>
        <p:blipFill>
          <a:blip r:embed="rId1"/>
          <a:stretch>
            <a:fillRect/>
          </a:stretch>
        </p:blipFill>
        <p:spPr>
          <a:xfrm>
            <a:off x="8250594" y="911332"/>
            <a:ext cx="3506813" cy="3506814"/>
          </a:xfrm>
          <a:prstGeom prst="rect">
            <a:avLst/>
          </a:prstGeom>
          <a:ln w="12700">
            <a:miter lim="400000"/>
            <a:headEnd/>
            <a:tailEnd/>
          </a:ln>
          <a:effectLst>
            <a:outerShdw blurRad="190500" dist="8455" dir="5400000" rotWithShape="0">
              <a:srgbClr val="000000"/>
            </a:outerShdw>
          </a:effectLst>
        </p:spPr>
      </p:pic>
      <p:pic>
        <p:nvPicPr>
          <p:cNvPr id="202" name="download-2.jpg"/>
          <p:cNvPicPr>
            <a:picLocks noChangeAspect="1"/>
          </p:cNvPicPr>
          <p:nvPr/>
        </p:nvPicPr>
        <p:blipFill>
          <a:blip r:embed="rId2"/>
          <a:srcRect l="11447" t="25967" r="11447" b="22172"/>
          <a:stretch>
            <a:fillRect/>
          </a:stretch>
        </p:blipFill>
        <p:spPr>
          <a:xfrm>
            <a:off x="7143064" y="6414972"/>
            <a:ext cx="5456294" cy="2055129"/>
          </a:xfrm>
          <a:prstGeom prst="rect">
            <a:avLst/>
          </a:prstGeom>
          <a:ln w="12700">
            <a:miter lim="400000"/>
            <a:headEnd/>
            <a:tailEnd/>
          </a:ln>
          <a:effectLst>
            <a:outerShdw blurRad="190500" dist="8455" dir="5400000" rotWithShape="0">
              <a:srgbClr val="000000"/>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p:nvPr>
        </p:nvSpPr>
        <p:spPr>
          <a:xfrm>
            <a:off x="673100" y="590550"/>
            <a:ext cx="11658600" cy="749301"/>
          </a:xfrm>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Block diagram of circuit</a:t>
            </a:r>
            <a:endParaRPr b="1" dirty="0">
              <a:latin typeface="Times New Roman" panose="02020603050405020304" pitchFamily="18" charset="0"/>
              <a:cs typeface="Times New Roman" panose="02020603050405020304" pitchFamily="18" charset="0"/>
            </a:endParaRPr>
          </a:p>
        </p:txBody>
      </p:sp>
      <p:pic>
        <p:nvPicPr>
          <p:cNvPr id="205" name="image9.jpeg"/>
          <p:cNvPicPr>
            <a:picLocks noChangeAspect="1"/>
          </p:cNvPicPr>
          <p:nvPr/>
        </p:nvPicPr>
        <p:blipFill>
          <a:blip r:embed="rId1"/>
          <a:srcRect t="2614" r="3047" b="2614"/>
          <a:stretch>
            <a:fillRect/>
          </a:stretch>
        </p:blipFill>
        <p:spPr>
          <a:xfrm>
            <a:off x="624085" y="1830348"/>
            <a:ext cx="11756631" cy="6466698"/>
          </a:xfrm>
          <a:prstGeom prst="rect">
            <a:avLst/>
          </a:prstGeom>
          <a:ln w="12700">
            <a:miter lim="400000"/>
            <a:headEnd/>
            <a:tailEnd/>
          </a:ln>
          <a:effectLst>
            <a:outerShdw blurRad="190500" dist="8455" dir="5400000" rotWithShape="0">
              <a:srgbClr val="000000"/>
            </a:outerShdw>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p:cNvSpPr>
          <p:nvPr>
            <p:ph type="title"/>
          </p:nvPr>
        </p:nvSpPr>
        <p:spPr>
          <a:prstGeom prst="rect">
            <a:avLst/>
          </a:prstGeom>
        </p:spPr>
        <p:txBody>
          <a:bodyPr/>
          <a:lstStyle>
            <a:lvl1pPr defTabSz="452755">
              <a:defRPr sz="3960" u="sng" cap="none" spc="0"/>
            </a:lvl1pPr>
          </a:lstStyle>
          <a:p>
            <a:r>
              <a:rPr b="1" dirty="0">
                <a:latin typeface="Times New Roman" panose="02020603050405020304" pitchFamily="18" charset="0"/>
                <a:cs typeface="Times New Roman" panose="02020603050405020304" pitchFamily="18" charset="0"/>
              </a:rPr>
              <a:t>Circuit structure of Heartbeat Sensor</a:t>
            </a:r>
            <a:endParaRPr b="1" dirty="0">
              <a:latin typeface="Times New Roman" panose="02020603050405020304" pitchFamily="18" charset="0"/>
              <a:cs typeface="Times New Roman" panose="02020603050405020304" pitchFamily="18" charset="0"/>
            </a:endParaRPr>
          </a:p>
        </p:txBody>
      </p:sp>
      <p:pic>
        <p:nvPicPr>
          <p:cNvPr id="208" name="image10.png"/>
          <p:cNvPicPr>
            <a:picLocks noChangeAspect="1"/>
          </p:cNvPicPr>
          <p:nvPr/>
        </p:nvPicPr>
        <p:blipFill>
          <a:blip r:embed="rId1"/>
          <a:srcRect l="7261" t="6932" r="9340" b="4835"/>
          <a:stretch>
            <a:fillRect/>
          </a:stretch>
        </p:blipFill>
        <p:spPr>
          <a:xfrm>
            <a:off x="542559" y="1810539"/>
            <a:ext cx="11919799" cy="5420566"/>
          </a:xfrm>
          <a:prstGeom prst="rect">
            <a:avLst/>
          </a:prstGeom>
          <a:ln w="12700">
            <a:miter lim="400000"/>
            <a:headEnd/>
            <a:tailEnd/>
          </a:ln>
          <a:effectLst>
            <a:outerShdw blurRad="190500" dist="8455" dir="5400000" rotWithShape="0">
              <a:srgbClr val="000000"/>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title"/>
          </p:nvPr>
        </p:nvSpPr>
        <p:spPr>
          <a:xfrm>
            <a:off x="673099" y="590549"/>
            <a:ext cx="11658601" cy="749301"/>
          </a:xfrm>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Circuit Design</a:t>
            </a:r>
            <a:endParaRPr b="1" dirty="0">
              <a:latin typeface="Times New Roman" panose="02020603050405020304" pitchFamily="18" charset="0"/>
              <a:cs typeface="Times New Roman" panose="02020603050405020304" pitchFamily="18" charset="0"/>
            </a:endParaRPr>
          </a:p>
        </p:txBody>
      </p:sp>
      <p:sp>
        <p:nvSpPr>
          <p:cNvPr id="211" name="Shape 211"/>
          <p:cNvSpPr/>
          <p:nvPr/>
        </p:nvSpPr>
        <p:spPr>
          <a:xfrm>
            <a:off x="519174" y="2282431"/>
            <a:ext cx="11187955" cy="3980577"/>
          </a:xfrm>
          <a:prstGeom prst="rect">
            <a:avLst/>
          </a:prstGeom>
          <a:ln w="12700">
            <a:miter lim="400000"/>
          </a:ln>
        </p:spPr>
        <p:txBody>
          <a:bodyPr lIns="50800" tIns="50800" rIns="50800" bIns="50800">
            <a:spAutoFit/>
          </a:bodyPr>
          <a:lstStyle/>
          <a:p>
            <a:pPr algn="l"/>
            <a:r>
              <a:rPr sz="2800" dirty="0">
                <a:latin typeface="Times New Roman" panose="02020603050405020304" pitchFamily="18" charset="0"/>
                <a:cs typeface="Times New Roman" panose="02020603050405020304" pitchFamily="18" charset="0"/>
              </a:rPr>
              <a:t>The circuit design of Arduino based Heart rate monitor system using Heart beat Sensor is very simple. First, in order to display the heartbeat readings in bpm, we have to connect a 16×2 LCD Display to the Arduino UNO.</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The 4 data pins of the LCD Module (D4, D5, D6 and D7) are connected to Pins 1, 1, 1 and 1 of the Arduino UNO. Also, a 10KΩ Potentiometer is connected to Pin 3 of LCD (contrast adjust pin). The RS and E (Pins 3 and 5) of the LCD are connected to Pins 1 and 1 of the Arduino UNO.</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Next, the output of the Heartbeat Sensor Module is connected to the digital Output Pin of Arduino. </a:t>
            </a:r>
            <a:endParaRPr sz="28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Working of the circuit:</a:t>
            </a:r>
            <a:endParaRPr b="1" dirty="0">
              <a:latin typeface="Times New Roman" panose="02020603050405020304" pitchFamily="18" charset="0"/>
              <a:cs typeface="Times New Roman" panose="02020603050405020304" pitchFamily="18" charset="0"/>
            </a:endParaRPr>
          </a:p>
        </p:txBody>
      </p:sp>
      <p:sp>
        <p:nvSpPr>
          <p:cNvPr id="214" name="Shape 214"/>
          <p:cNvSpPr/>
          <p:nvPr/>
        </p:nvSpPr>
        <p:spPr>
          <a:xfrm>
            <a:off x="591293" y="2418342"/>
            <a:ext cx="11030176" cy="5704126"/>
          </a:xfrm>
          <a:prstGeom prst="rect">
            <a:avLst/>
          </a:prstGeom>
          <a:ln w="12700">
            <a:miter lim="400000"/>
          </a:ln>
        </p:spPr>
        <p:txBody>
          <a:bodyPr lIns="50800" tIns="50800" rIns="50800" bIns="50800">
            <a:spAutoFit/>
          </a:bodyPr>
          <a:lstStyle/>
          <a:p>
            <a:pPr algn="l"/>
            <a:r>
              <a:rPr sz="2800" dirty="0">
                <a:latin typeface="Times New Roman" panose="02020603050405020304" pitchFamily="18" charset="0"/>
                <a:cs typeface="Times New Roman" panose="02020603050405020304" pitchFamily="18" charset="0"/>
              </a:rPr>
              <a:t>Upload the code to Arduino UNO and Power on the system. The Arduino asks us to place our finger in the sensor and press the switch.</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Place any finger (except the Thumb) in the sensor clip and push the switch (button). Based on the data from the sensor, Arduino calculates the heart rate and displays the heartbeat in bpm.</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While the sensor is collecting the data, sit down and relax and do not shake the wire as it might result in a faulty values.</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After the result is displayed on the LCD, if you want to perform another test, just push the rest button on the Arduino and start the procedure once again. </a:t>
            </a:r>
            <a:endParaRPr sz="2800" dirty="0">
              <a:latin typeface="Times New Roman" panose="02020603050405020304" pitchFamily="18" charset="0"/>
              <a:cs typeface="Times New Roman" panose="02020603050405020304" pitchFamily="18" charset="0"/>
            </a:endParaRPr>
          </a:p>
          <a:p>
            <a:pPr algn="l"/>
            <a:br>
              <a:rPr sz="2800" dirty="0">
                <a:latin typeface="Times New Roman" panose="02020603050405020304" pitchFamily="18" charset="0"/>
                <a:cs typeface="Times New Roman" panose="02020603050405020304" pitchFamily="18" charset="0"/>
              </a:rPr>
            </a:br>
            <a:endParaRPr sz="2800" dirty="0">
              <a:latin typeface="Times New Roman" panose="02020603050405020304" pitchFamily="18" charset="0"/>
              <a:cs typeface="Times New Roman" panose="02020603050405020304" pitchFamily="18" charset="0"/>
            </a:endParaRPr>
          </a:p>
          <a:p>
            <a:pPr algn="l"/>
            <a:br>
              <a:rPr sz="2800" dirty="0">
                <a:latin typeface="Times New Roman" panose="02020603050405020304" pitchFamily="18" charset="0"/>
                <a:cs typeface="Times New Roman" panose="02020603050405020304" pitchFamily="18" charset="0"/>
              </a:rPr>
            </a:br>
            <a:endParaRPr sz="28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prstGeom prst="rect">
            <a:avLst/>
          </a:prstGeom>
        </p:spPr>
        <p:txBody>
          <a:bodyPr/>
          <a:lstStyle>
            <a:lvl1pPr defTabSz="237490">
              <a:defRPr sz="3950" u="sng" spc="79"/>
            </a:lvl1pPr>
          </a:lstStyle>
          <a:p>
            <a:r>
              <a:rPr b="1" dirty="0">
                <a:latin typeface="Times New Roman" panose="02020603050405020304" pitchFamily="18" charset="0"/>
                <a:cs typeface="Times New Roman" panose="02020603050405020304" pitchFamily="18" charset="0"/>
              </a:rPr>
              <a:t>Challenges</a:t>
            </a:r>
            <a:endParaRPr b="1" dirty="0">
              <a:latin typeface="Times New Roman" panose="02020603050405020304" pitchFamily="18" charset="0"/>
              <a:cs typeface="Times New Roman" panose="02020603050405020304" pitchFamily="18" charset="0"/>
            </a:endParaRPr>
          </a:p>
        </p:txBody>
      </p:sp>
      <p:sp>
        <p:nvSpPr>
          <p:cNvPr id="220" name="Shape 220"/>
          <p:cNvSpPr/>
          <p:nvPr/>
        </p:nvSpPr>
        <p:spPr>
          <a:xfrm>
            <a:off x="697470" y="1622398"/>
            <a:ext cx="11609860" cy="3795911"/>
          </a:xfrm>
          <a:prstGeom prst="rect">
            <a:avLst/>
          </a:prstGeom>
          <a:ln w="12700">
            <a:miter lim="400000"/>
          </a:ln>
        </p:spPr>
        <p:txBody>
          <a:bodyPr lIns="50800" tIns="50800" rIns="50800" bIns="50800">
            <a:spAutoFit/>
          </a:bodyPr>
          <a:lstStyle/>
          <a:p>
            <a:pPr>
              <a:defRPr sz="3800" b="1" u="sng">
                <a:latin typeface="Trebuchet MS" panose="020B0603020202020204"/>
                <a:ea typeface="Trebuchet MS" panose="020B0603020202020204"/>
                <a:cs typeface="Trebuchet MS" panose="020B0603020202020204"/>
                <a:sym typeface="Trebuchet MS" panose="020B0603020202020204"/>
              </a:defRPr>
            </a:pPr>
            <a:endParaRPr dirty="0"/>
          </a:p>
          <a:p>
            <a:pPr>
              <a:defRPr sz="3800"/>
            </a:pPr>
            <a:endParaRPr dirty="0"/>
          </a:p>
          <a:p>
            <a:pPr marL="387985" indent="-387985" algn="l">
              <a:buSzPct val="100000"/>
              <a:buFont typeface="Wingdings" panose="05000000000000000000"/>
              <a:buChar char="▪"/>
            </a:pPr>
            <a:r>
              <a:rPr sz="2800" dirty="0">
                <a:latin typeface="Times New Roman" panose="02020603050405020304" pitchFamily="18" charset="0"/>
                <a:cs typeface="Times New Roman" panose="02020603050405020304" pitchFamily="18" charset="0"/>
              </a:rPr>
              <a:t>Heartbeat Sensor , Heartbeat input &amp; Arduino Uno is not present in Proteus8 library.</a:t>
            </a:r>
            <a:endParaRPr sz="2800" dirty="0">
              <a:latin typeface="Times New Roman" panose="02020603050405020304" pitchFamily="18" charset="0"/>
              <a:cs typeface="Times New Roman" panose="02020603050405020304" pitchFamily="18" charset="0"/>
            </a:endParaRPr>
          </a:p>
          <a:p>
            <a:pPr marL="387985" indent="-387985" algn="l">
              <a:buSzPct val="100000"/>
              <a:buFont typeface="Wingdings" panose="05000000000000000000"/>
              <a:buChar char="▪"/>
            </a:pPr>
            <a:endParaRPr sz="2800" dirty="0">
              <a:latin typeface="Times New Roman" panose="02020603050405020304" pitchFamily="18" charset="0"/>
              <a:cs typeface="Times New Roman" panose="02020603050405020304" pitchFamily="18" charset="0"/>
            </a:endParaRPr>
          </a:p>
          <a:p>
            <a:pPr algn="l"/>
            <a:endParaRPr sz="2800" dirty="0">
              <a:latin typeface="Times New Roman" panose="02020603050405020304" pitchFamily="18" charset="0"/>
              <a:cs typeface="Times New Roman" panose="02020603050405020304" pitchFamily="18" charset="0"/>
            </a:endParaRPr>
          </a:p>
          <a:p>
            <a:pPr marL="387985" indent="-387985" algn="l">
              <a:buSzPct val="100000"/>
              <a:buFont typeface="Wingdings" panose="05000000000000000000"/>
              <a:buChar char="▪"/>
            </a:pPr>
            <a:r>
              <a:rPr sz="2800" dirty="0">
                <a:latin typeface="Times New Roman" panose="02020603050405020304" pitchFamily="18" charset="0"/>
                <a:cs typeface="Times New Roman" panose="02020603050405020304" pitchFamily="18" charset="0"/>
              </a:rPr>
              <a:t>A different set of library has to be installed from google.</a:t>
            </a:r>
            <a:endParaRPr sz="2800" dirty="0">
              <a:latin typeface="Times New Roman" panose="02020603050405020304" pitchFamily="18" charset="0"/>
              <a:cs typeface="Times New Roman" panose="02020603050405020304" pitchFamily="18" charset="0"/>
            </a:endParaRPr>
          </a:p>
          <a:p>
            <a:pPr marL="387985" indent="-387985" algn="l">
              <a:buSzPct val="100000"/>
              <a:buFont typeface="Wingdings" panose="05000000000000000000"/>
              <a:buChar char="▪"/>
            </a:pP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Code:</a:t>
            </a:r>
            <a:endParaRPr b="1" dirty="0">
              <a:latin typeface="Times New Roman" panose="02020603050405020304" pitchFamily="18" charset="0"/>
              <a:cs typeface="Times New Roman" panose="02020603050405020304" pitchFamily="18" charset="0"/>
            </a:endParaRPr>
          </a:p>
        </p:txBody>
      </p:sp>
      <p:sp>
        <p:nvSpPr>
          <p:cNvPr id="223" name="Shape 223"/>
          <p:cNvSpPr/>
          <p:nvPr/>
        </p:nvSpPr>
        <p:spPr>
          <a:xfrm>
            <a:off x="5587999" y="3166533"/>
            <a:ext cx="43797548" cy="452215"/>
          </a:xfrm>
          <a:prstGeom prst="rect">
            <a:avLst/>
          </a:prstGeom>
          <a:ln w="12700">
            <a:miter lim="400000"/>
          </a:ln>
        </p:spPr>
        <p:txBody>
          <a:bodyPr lIns="50800" tIns="50800" rIns="50800" bIns="50800">
            <a:spAutoFit/>
          </a:bodyPr>
          <a:lstStyle>
            <a:lvl1pPr>
              <a:defRPr sz="1200" b="1">
                <a:solidFill>
                  <a:srgbClr val="666666"/>
                </a:solidFill>
                <a:latin typeface="Arial" panose="020B0604020202020204"/>
                <a:ea typeface="Arial" panose="020B0604020202020204"/>
                <a:cs typeface="Arial" panose="020B0604020202020204"/>
                <a:sym typeface="Arial" panose="020B0604020202020204"/>
              </a:defRPr>
            </a:lvl1pPr>
          </a:lstStyle>
          <a:p>
            <a:br/>
          </a:p>
        </p:txBody>
      </p:sp>
      <p:sp>
        <p:nvSpPr>
          <p:cNvPr id="224" name="Shape 224"/>
          <p:cNvSpPr/>
          <p:nvPr/>
        </p:nvSpPr>
        <p:spPr>
          <a:xfrm>
            <a:off x="606516" y="1402601"/>
            <a:ext cx="11791768" cy="7835901"/>
          </a:xfrm>
          <a:prstGeom prst="rect">
            <a:avLst/>
          </a:prstGeom>
          <a:ln w="12700">
            <a:miter lim="400000"/>
          </a:ln>
        </p:spPr>
        <p:txBody>
          <a:bodyPr lIns="50800" tIns="50800" rIns="50800" bIns="50800">
            <a:spAutoFit/>
          </a:bodyPr>
          <a:lstStyle/>
          <a:p>
            <a:pPr>
              <a:defRPr sz="2100"/>
            </a:pPr>
            <a:r>
              <a:rPr dirty="0"/>
              <a:t>#define USE_ARDUINO_INTERRUPTS true   #include &lt;</a:t>
            </a:r>
            <a:r>
              <a:rPr dirty="0" err="1"/>
              <a:t>PulseSensorPlayground.h</a:t>
            </a:r>
            <a:r>
              <a:rPr dirty="0"/>
              <a:t>&gt;     // Includes the </a:t>
            </a:r>
            <a:r>
              <a:rPr dirty="0" err="1"/>
              <a:t>PulseSensorPlayground</a:t>
            </a:r>
            <a:r>
              <a:rPr dirty="0"/>
              <a:t> Library.   </a:t>
            </a:r>
            <a:endParaRPr dirty="0"/>
          </a:p>
          <a:p>
            <a:pPr>
              <a:defRPr sz="2100"/>
            </a:pPr>
            <a:r>
              <a:rPr dirty="0"/>
              <a:t>//  Variables</a:t>
            </a:r>
            <a:endParaRPr dirty="0"/>
          </a:p>
          <a:p>
            <a:pPr>
              <a:defRPr sz="2100"/>
            </a:pPr>
            <a:r>
              <a:rPr dirty="0" err="1"/>
              <a:t>const</a:t>
            </a:r>
            <a:r>
              <a:rPr dirty="0"/>
              <a:t> </a:t>
            </a:r>
            <a:r>
              <a:rPr dirty="0" err="1"/>
              <a:t>int</a:t>
            </a:r>
            <a:r>
              <a:rPr dirty="0"/>
              <a:t> </a:t>
            </a:r>
            <a:r>
              <a:rPr dirty="0" err="1"/>
              <a:t>PulseWire</a:t>
            </a:r>
            <a:r>
              <a:rPr dirty="0"/>
              <a:t> = 0;       // </a:t>
            </a:r>
            <a:r>
              <a:rPr dirty="0" err="1"/>
              <a:t>PulseSensor</a:t>
            </a:r>
            <a:r>
              <a:rPr dirty="0"/>
              <a:t> PURPLE WIRE connected to ANALOG PIN 0</a:t>
            </a:r>
            <a:endParaRPr dirty="0"/>
          </a:p>
          <a:p>
            <a:pPr>
              <a:defRPr sz="2100"/>
            </a:pPr>
            <a:r>
              <a:rPr dirty="0" err="1"/>
              <a:t>const</a:t>
            </a:r>
            <a:r>
              <a:rPr dirty="0"/>
              <a:t> </a:t>
            </a:r>
            <a:r>
              <a:rPr dirty="0" err="1"/>
              <a:t>int</a:t>
            </a:r>
            <a:r>
              <a:rPr dirty="0"/>
              <a:t> LED13 = 13;          // The on-board Arduino LED, close to PIN 13.</a:t>
            </a:r>
            <a:endParaRPr dirty="0"/>
          </a:p>
          <a:p>
            <a:pPr>
              <a:defRPr sz="2100"/>
            </a:pPr>
            <a:r>
              <a:rPr dirty="0" err="1"/>
              <a:t>int</a:t>
            </a:r>
            <a:r>
              <a:rPr dirty="0"/>
              <a:t> Threshold = 550;           // Determine which Signal to "count as a beat" and which to ignore.                  </a:t>
            </a:r>
            <a:endParaRPr dirty="0"/>
          </a:p>
          <a:p>
            <a:pPr>
              <a:defRPr sz="2100"/>
            </a:pPr>
            <a:r>
              <a:rPr dirty="0"/>
              <a:t>                                             // Use the "Getting Started Project" to fine-tune Threshold Value beyond default setting. </a:t>
            </a:r>
            <a:endParaRPr dirty="0"/>
          </a:p>
          <a:p>
            <a:pPr>
              <a:defRPr sz="2100"/>
            </a:pPr>
            <a:r>
              <a:rPr dirty="0"/>
              <a:t>                                            //Otherwise leave the default "550" value.         </a:t>
            </a:r>
            <a:endParaRPr dirty="0"/>
          </a:p>
          <a:p>
            <a:pPr>
              <a:defRPr sz="2100"/>
            </a:pPr>
            <a:r>
              <a:rPr dirty="0"/>
              <a:t>                      </a:t>
            </a:r>
            <a:endParaRPr dirty="0"/>
          </a:p>
          <a:p>
            <a:pPr>
              <a:defRPr sz="2100"/>
            </a:pPr>
            <a:r>
              <a:rPr dirty="0" err="1"/>
              <a:t>PulseSensorPlayground</a:t>
            </a:r>
            <a:r>
              <a:rPr dirty="0"/>
              <a:t> </a:t>
            </a:r>
            <a:r>
              <a:rPr dirty="0" err="1"/>
              <a:t>pulseSensor</a:t>
            </a:r>
            <a:r>
              <a:rPr dirty="0"/>
              <a:t>;  // Creates an instance of the </a:t>
            </a:r>
            <a:r>
              <a:rPr dirty="0" err="1"/>
              <a:t>PulseSensorPlayground</a:t>
            </a:r>
            <a:r>
              <a:rPr dirty="0"/>
              <a:t> object called "</a:t>
            </a:r>
            <a:r>
              <a:rPr dirty="0" err="1"/>
              <a:t>pulseSensor</a:t>
            </a:r>
            <a:r>
              <a:rPr dirty="0"/>
              <a:t>”</a:t>
            </a:r>
            <a:endParaRPr dirty="0"/>
          </a:p>
          <a:p>
            <a:pPr>
              <a:defRPr sz="2100"/>
            </a:pPr>
            <a:endParaRPr dirty="0"/>
          </a:p>
          <a:p>
            <a:pPr>
              <a:defRPr sz="2100"/>
            </a:pPr>
            <a:r>
              <a:rPr dirty="0"/>
              <a:t>void setup() {     </a:t>
            </a:r>
            <a:endParaRPr dirty="0"/>
          </a:p>
          <a:p>
            <a:pPr>
              <a:defRPr sz="2100"/>
            </a:pPr>
            <a:r>
              <a:rPr dirty="0"/>
              <a:t>    </a:t>
            </a:r>
            <a:endParaRPr dirty="0"/>
          </a:p>
          <a:p>
            <a:pPr>
              <a:defRPr sz="2100"/>
            </a:pPr>
            <a:r>
              <a:rPr dirty="0"/>
              <a:t>     </a:t>
            </a:r>
            <a:r>
              <a:rPr dirty="0" err="1"/>
              <a:t>Serial.begin</a:t>
            </a:r>
            <a:r>
              <a:rPr dirty="0"/>
              <a:t>(9600);          // For Serial Monitor </a:t>
            </a:r>
            <a:endParaRPr dirty="0"/>
          </a:p>
          <a:p>
            <a:pPr>
              <a:defRPr sz="2100"/>
            </a:pPr>
            <a:r>
              <a:rPr dirty="0"/>
              <a:t>  </a:t>
            </a:r>
            <a:endParaRPr dirty="0"/>
          </a:p>
          <a:p>
            <a:pPr>
              <a:defRPr sz="2100"/>
            </a:pPr>
            <a:r>
              <a:rPr dirty="0"/>
              <a:t>     // Configure the </a:t>
            </a:r>
            <a:r>
              <a:rPr dirty="0" err="1"/>
              <a:t>PulseSensor</a:t>
            </a:r>
            <a:r>
              <a:rPr dirty="0"/>
              <a:t> object, by assigning our variables to it.</a:t>
            </a:r>
            <a:endParaRPr dirty="0"/>
          </a:p>
          <a:p>
            <a:pPr>
              <a:defRPr sz="2100"/>
            </a:pPr>
            <a:r>
              <a:rPr dirty="0"/>
              <a:t>   </a:t>
            </a:r>
            <a:r>
              <a:rPr dirty="0" err="1"/>
              <a:t>pulseSensor.analogInput</a:t>
            </a:r>
            <a:r>
              <a:rPr dirty="0"/>
              <a:t>(</a:t>
            </a:r>
            <a:r>
              <a:rPr dirty="0" err="1"/>
              <a:t>PulseWire</a:t>
            </a:r>
            <a:r>
              <a:rPr dirty="0"/>
              <a:t>);</a:t>
            </a:r>
            <a:endParaRPr dirty="0"/>
          </a:p>
          <a:p>
            <a:pPr>
              <a:defRPr sz="2100"/>
            </a:pPr>
            <a:r>
              <a:rPr dirty="0"/>
              <a:t>   </a:t>
            </a:r>
            <a:r>
              <a:rPr dirty="0" err="1"/>
              <a:t>pulseSensor.blinkOnPulse</a:t>
            </a:r>
            <a:r>
              <a:rPr dirty="0"/>
              <a:t>(LED13);       //auto-magically blink Arduino's LED with heartbeat.         </a:t>
            </a:r>
            <a:endParaRPr dirty="0"/>
          </a:p>
          <a:p>
            <a:pPr>
              <a:defRPr sz="2100"/>
            </a:pPr>
            <a:r>
              <a:rPr dirty="0"/>
              <a:t>   </a:t>
            </a:r>
            <a:r>
              <a:rPr dirty="0" err="1"/>
              <a:t>pulseSensor.setThreshold</a:t>
            </a:r>
            <a:r>
              <a:rPr dirty="0"/>
              <a:t>(Threshold); </a:t>
            </a: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nvSpPr>
        <p:spPr>
          <a:xfrm>
            <a:off x="420212" y="146634"/>
            <a:ext cx="12368692" cy="9442451"/>
          </a:xfrm>
          <a:prstGeom prst="rect">
            <a:avLst/>
          </a:prstGeom>
          <a:ln w="12700">
            <a:miter lim="400000"/>
          </a:ln>
        </p:spPr>
        <p:txBody>
          <a:bodyPr lIns="50800" tIns="50800" rIns="50800" bIns="50800">
            <a:spAutoFit/>
          </a:bodyPr>
          <a:lstStyle/>
          <a:p>
            <a:pPr>
              <a:defRPr sz="2100"/>
            </a:pPr>
            <a:r>
              <a:t>          // Double-check the "pulseSensor" object was created and "began" seeing a signal. </a:t>
            </a:r>
          </a:p>
          <a:p>
            <a:pPr>
              <a:defRPr sz="2100"/>
            </a:pPr>
            <a:r>
              <a:t>          if (pulseSensor.begin()) {    </a:t>
            </a:r>
          </a:p>
          <a:p>
            <a:pPr>
              <a:defRPr sz="2100"/>
            </a:pPr>
            <a:r>
              <a:t>          Serial.println("We created a pulseSensor Object !");  //This prints one time at Arduino power-up,  or on          </a:t>
            </a:r>
          </a:p>
          <a:p>
            <a:pPr>
              <a:defRPr sz="2100"/>
            </a:pPr>
            <a:r>
              <a:t>          Arduino reset.</a:t>
            </a:r>
          </a:p>
          <a:p>
            <a:pPr>
              <a:defRPr sz="2100"/>
            </a:pPr>
            <a:r>
              <a:t>       }</a:t>
            </a:r>
          </a:p>
          <a:p>
            <a:pPr>
              <a:defRPr sz="2100"/>
            </a:pPr>
            <a:r>
              <a:t>   }</a:t>
            </a:r>
          </a:p>
          <a:p>
            <a:pPr>
              <a:defRPr sz="2100"/>
            </a:pPr>
          </a:p>
          <a:p>
            <a:pPr>
              <a:defRPr sz="2100"/>
            </a:pPr>
          </a:p>
          <a:p>
            <a:pPr>
              <a:defRPr sz="2100"/>
            </a:pPr>
            <a:r>
              <a:t>         void loop() { </a:t>
            </a:r>
          </a:p>
          <a:p>
            <a:pPr>
              <a:defRPr sz="2100"/>
            </a:pPr>
          </a:p>
          <a:p>
            <a:pPr>
              <a:defRPr sz="2100"/>
            </a:pPr>
            <a:r>
              <a:t>            int myBPM = pulseSensor.getBeatsPerMinute();  // Calls function on our pulseSensor object that returns </a:t>
            </a:r>
          </a:p>
          <a:p>
            <a:pPr>
              <a:defRPr sz="2100"/>
            </a:pPr>
            <a:r>
              <a:t>                                                                                                      BPM as an "int".</a:t>
            </a:r>
          </a:p>
          <a:p>
            <a:pPr>
              <a:defRPr sz="2100"/>
            </a:pPr>
            <a:r>
              <a:t>                                                                                               // "myBPM" hold this BPM value now. </a:t>
            </a:r>
          </a:p>
          <a:p>
            <a:pPr>
              <a:defRPr sz="2100"/>
            </a:pPr>
            <a:r>
              <a:t>       if (pulseSensor.sawStartOfBeat()) {                          // Constantly test to see if "a beat happened".     </a:t>
            </a:r>
          </a:p>
          <a:p>
            <a:pPr>
              <a:defRPr sz="2100"/>
            </a:pPr>
            <a:r>
              <a:t>         Serial.println("♥  A HeartBeat Happened ! ");     // If test is "true", print a message "a heartbeat happened".  </a:t>
            </a:r>
          </a:p>
          <a:p>
            <a:pPr>
              <a:defRPr sz="2100"/>
            </a:pPr>
            <a:r>
              <a:t>         Serial.print("BPM: ");                                             // Print phrase "BPM: "  </a:t>
            </a:r>
          </a:p>
          <a:p>
            <a:pPr>
              <a:defRPr sz="2100"/>
            </a:pPr>
            <a:r>
              <a:t>         Serial.println(myBPM);                                        // Print the value inside of myBPM. </a:t>
            </a:r>
          </a:p>
          <a:p>
            <a:pPr>
              <a:defRPr sz="2100"/>
            </a:pPr>
            <a:r>
              <a:t>   }  </a:t>
            </a:r>
          </a:p>
          <a:p>
            <a:pPr>
              <a:defRPr sz="2100"/>
            </a:pPr>
          </a:p>
          <a:p>
            <a:pPr>
              <a:defRPr sz="2100"/>
            </a:pPr>
            <a:r>
              <a:t>         delay(20);                    // considered best practice in a simple sketch.}</a:t>
            </a:r>
          </a:p>
          <a:p>
            <a:pPr>
              <a:defRPr sz="2100"/>
            </a:pPr>
          </a:p>
          <a:p>
            <a:pPr>
              <a:defRPr sz="2100"/>
            </a:pPr>
            <a: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p:nvPr>
        </p:nvSpPr>
        <p:spPr>
          <a:prstGeom prst="rect">
            <a:avLst/>
          </a:prstGeom>
        </p:spPr>
        <p:txBody>
          <a:bodyPr/>
          <a:lstStyle>
            <a:lvl1pPr defTabSz="237490">
              <a:defRPr sz="3950" u="sng" spc="79"/>
            </a:lvl1pPr>
          </a:lstStyle>
          <a:p>
            <a:r>
              <a:rPr b="1" dirty="0">
                <a:latin typeface="Times New Roman" panose="02020603050405020304" pitchFamily="18" charset="0"/>
                <a:cs typeface="Times New Roman" panose="02020603050405020304" pitchFamily="18" charset="0"/>
              </a:rPr>
              <a:t>Outcome:</a:t>
            </a:r>
            <a:endParaRPr b="1" dirty="0">
              <a:latin typeface="Times New Roman" panose="02020603050405020304" pitchFamily="18" charset="0"/>
              <a:cs typeface="Times New Roman" panose="02020603050405020304" pitchFamily="18" charset="0"/>
            </a:endParaRPr>
          </a:p>
        </p:txBody>
      </p:sp>
      <p:sp>
        <p:nvSpPr>
          <p:cNvPr id="229" name="Shape 229"/>
          <p:cNvSpPr/>
          <p:nvPr/>
        </p:nvSpPr>
        <p:spPr>
          <a:xfrm>
            <a:off x="933620" y="2844799"/>
            <a:ext cx="11137560" cy="2441694"/>
          </a:xfrm>
          <a:prstGeom prst="rect">
            <a:avLst/>
          </a:prstGeom>
          <a:ln w="12700">
            <a:miter lim="400000"/>
          </a:ln>
        </p:spPr>
        <p:txBody>
          <a:bodyPr lIns="50800" tIns="50800" rIns="50800" bIns="50800">
            <a:spAutoFit/>
          </a:bodyPr>
          <a:lstStyle/>
          <a:p>
            <a:pPr marL="387985" indent="-387985" algn="l">
              <a:buSzPct val="100000"/>
              <a:buFont typeface="Arial" panose="020B0604020202020204"/>
              <a:buChar char="•"/>
              <a:defRPr sz="3800"/>
            </a:pPr>
            <a:r>
              <a:rPr dirty="0">
                <a:latin typeface="Times New Roman" panose="02020603050405020304" pitchFamily="18" charset="0"/>
                <a:cs typeface="Times New Roman" panose="02020603050405020304" pitchFamily="18" charset="0"/>
              </a:rPr>
              <a:t>A normal resting heart rate is between 60 to 100 beats per minute, but it can vary from person to person. </a:t>
            </a:r>
            <a:endParaRPr dirty="0">
              <a:latin typeface="Times New Roman" panose="02020603050405020304" pitchFamily="18" charset="0"/>
              <a:cs typeface="Times New Roman" panose="02020603050405020304" pitchFamily="18" charset="0"/>
            </a:endParaRPr>
          </a:p>
          <a:p>
            <a:pPr marL="387985" indent="-387985" algn="l">
              <a:buSzPct val="100000"/>
              <a:buFont typeface="Arial" panose="020B0604020202020204"/>
              <a:buChar char="•"/>
              <a:defRPr sz="3800"/>
            </a:pPr>
            <a:r>
              <a:rPr dirty="0">
                <a:latin typeface="Times New Roman" panose="02020603050405020304" pitchFamily="18" charset="0"/>
                <a:cs typeface="Times New Roman" panose="02020603050405020304" pitchFamily="18" charset="0"/>
              </a:rPr>
              <a:t>Children- 6 to 15 (70 to 100) beat per min</a:t>
            </a:r>
            <a:endParaRPr dirty="0">
              <a:latin typeface="Times New Roman" panose="02020603050405020304" pitchFamily="18" charset="0"/>
              <a:cs typeface="Times New Roman" panose="02020603050405020304" pitchFamily="18" charset="0"/>
            </a:endParaRPr>
          </a:p>
          <a:p>
            <a:pPr marL="387985" indent="-387985" algn="l">
              <a:buSzPct val="100000"/>
              <a:buFont typeface="Arial" panose="020B0604020202020204"/>
              <a:buChar char="•"/>
              <a:defRPr sz="3800"/>
            </a:pPr>
            <a:r>
              <a:rPr dirty="0">
                <a:latin typeface="Times New Roman" panose="02020603050405020304" pitchFamily="18" charset="0"/>
                <a:cs typeface="Times New Roman" panose="02020603050405020304" pitchFamily="18" charset="0"/>
              </a:rPr>
              <a:t> Adult – 18 to over (60 to 100) beat per min </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Presentation by:</a:t>
            </a:r>
            <a:endParaRPr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957784" y="2932584"/>
          <a:ext cx="11089232" cy="4392486"/>
        </p:xfrm>
        <a:graphic>
          <a:graphicData uri="http://schemas.openxmlformats.org/drawingml/2006/table">
            <a:tbl>
              <a:tblPr firstRow="1" bandRow="1">
                <a:tableStyleId>{5C22544A-7EE6-4342-B048-85BDC9FD1C3A}</a:tableStyleId>
              </a:tblPr>
              <a:tblGrid>
                <a:gridCol w="6046397"/>
                <a:gridCol w="5042835"/>
              </a:tblGrid>
              <a:tr h="732081">
                <a:tc>
                  <a:txBody>
                    <a:bodyPr/>
                    <a:lstStyle/>
                    <a:p>
                      <a:r>
                        <a:rPr lang="en-IN" sz="2400" dirty="0" smtClean="0">
                          <a:solidFill>
                            <a:schemeClr val="bg1">
                              <a:lumMod val="10000"/>
                              <a:lumOff val="90000"/>
                            </a:schemeClr>
                          </a:solidFill>
                          <a:latin typeface="Times New Roman" panose="02020603050405020304" pitchFamily="18" charset="0"/>
                          <a:cs typeface="Times New Roman" panose="02020603050405020304" pitchFamily="18" charset="0"/>
                        </a:rPr>
                        <a:t>Names</a:t>
                      </a:r>
                      <a:endParaRPr lang="en-IN" sz="2400" dirty="0">
                        <a:solidFill>
                          <a:schemeClr val="bg1">
                            <a:lumMod val="10000"/>
                            <a:lumOff val="90000"/>
                          </a:schemeClr>
                        </a:solidFill>
                        <a:latin typeface="Times New Roman" panose="02020603050405020304" pitchFamily="18" charset="0"/>
                        <a:cs typeface="Times New Roman" panose="02020603050405020304" pitchFamily="18" charset="0"/>
                      </a:endParaRPr>
                    </a:p>
                  </a:txBody>
                  <a:tcPr>
                    <a:solidFill>
                      <a:schemeClr val="accent5">
                        <a:lumMod val="75000"/>
                      </a:schemeClr>
                    </a:solidFill>
                  </a:tcPr>
                </a:tc>
                <a:tc>
                  <a:txBody>
                    <a:bodyPr/>
                    <a:lstStyle/>
                    <a:p>
                      <a:r>
                        <a:rPr lang="en-IN" sz="2400" dirty="0" smtClean="0">
                          <a:solidFill>
                            <a:schemeClr val="bg1">
                              <a:lumMod val="10000"/>
                              <a:lumOff val="90000"/>
                            </a:schemeClr>
                          </a:solidFill>
                          <a:latin typeface="Times New Roman" panose="02020603050405020304" pitchFamily="18" charset="0"/>
                          <a:cs typeface="Times New Roman" panose="02020603050405020304" pitchFamily="18" charset="0"/>
                        </a:rPr>
                        <a:t>Roll Numbers</a:t>
                      </a:r>
                      <a:endParaRPr lang="en-IN" sz="2400" dirty="0">
                        <a:solidFill>
                          <a:schemeClr val="bg1">
                            <a:lumMod val="10000"/>
                            <a:lumOff val="90000"/>
                          </a:schemeClr>
                        </a:solidFill>
                        <a:latin typeface="Times New Roman" panose="02020603050405020304" pitchFamily="18" charset="0"/>
                        <a:cs typeface="Times New Roman" panose="02020603050405020304" pitchFamily="18" charset="0"/>
                      </a:endParaRPr>
                    </a:p>
                  </a:txBody>
                  <a:tcPr>
                    <a:solidFill>
                      <a:schemeClr val="accent5">
                        <a:lumMod val="75000"/>
                      </a:schemeClr>
                    </a:solidFill>
                  </a:tcPr>
                </a:tc>
              </a:tr>
              <a:tr h="732081">
                <a:tc>
                  <a:txBody>
                    <a:bodyPr/>
                    <a:lstStyle/>
                    <a:p>
                      <a:r>
                        <a:rPr lang="en-IN" sz="2400" b="1" dirty="0" smtClean="0">
                          <a:latin typeface="Times New Roman" panose="02020603050405020304" pitchFamily="18" charset="0"/>
                          <a:cs typeface="Times New Roman" panose="02020603050405020304" pitchFamily="18" charset="0"/>
                        </a:rPr>
                        <a:t>Ayush Kumar</a:t>
                      </a:r>
                      <a:endParaRPr lang="en-IN" sz="2400" b="1" dirty="0">
                        <a:latin typeface="Times New Roman" panose="02020603050405020304" pitchFamily="18" charset="0"/>
                        <a:cs typeface="Times New Roman" panose="02020603050405020304" pitchFamily="18" charset="0"/>
                      </a:endParaRPr>
                    </a:p>
                  </a:txBody>
                  <a:tcPr/>
                </a:tc>
                <a:tc>
                  <a:txBody>
                    <a:bodyPr/>
                    <a:lstStyle/>
                    <a:p>
                      <a:r>
                        <a:rPr lang="en-IN" sz="2400" dirty="0" smtClean="0"/>
                        <a:t>18700320003</a:t>
                      </a:r>
                      <a:endParaRPr lang="en-IN" sz="2400" dirty="0"/>
                    </a:p>
                  </a:txBody>
                  <a:tcPr/>
                </a:tc>
              </a:tr>
              <a:tr h="732081">
                <a:tc>
                  <a:txBody>
                    <a:bodyPr/>
                    <a:lstStyle/>
                    <a:p>
                      <a:r>
                        <a:rPr lang="en-IN" sz="2400" b="1" dirty="0" smtClean="0">
                          <a:latin typeface="Times New Roman" panose="02020603050405020304" pitchFamily="18" charset="0"/>
                          <a:cs typeface="Times New Roman" panose="02020603050405020304" pitchFamily="18" charset="0"/>
                        </a:rPr>
                        <a:t>Md</a:t>
                      </a:r>
                      <a:r>
                        <a:rPr lang="en-IN" sz="2400" b="1" baseline="0" dirty="0" smtClean="0">
                          <a:latin typeface="Times New Roman" panose="02020603050405020304" pitchFamily="18" charset="0"/>
                          <a:cs typeface="Times New Roman" panose="02020603050405020304" pitchFamily="18" charset="0"/>
                        </a:rPr>
                        <a:t> </a:t>
                      </a:r>
                      <a:r>
                        <a:rPr lang="en-IN" sz="2400" b="1" dirty="0" smtClean="0">
                          <a:latin typeface="Times New Roman" panose="02020603050405020304" pitchFamily="18" charset="0"/>
                          <a:cs typeface="Times New Roman" panose="02020603050405020304" pitchFamily="18" charset="0"/>
                        </a:rPr>
                        <a:t>Ayaz</a:t>
                      </a:r>
                      <a:r>
                        <a:rPr lang="en-IN" sz="2400" b="1" baseline="0" dirty="0" smtClean="0">
                          <a:latin typeface="Times New Roman" panose="02020603050405020304" pitchFamily="18" charset="0"/>
                          <a:cs typeface="Times New Roman" panose="02020603050405020304" pitchFamily="18" charset="0"/>
                        </a:rPr>
                        <a:t> Alam</a:t>
                      </a:r>
                      <a:endParaRPr lang="en-IN" sz="2400" b="1" dirty="0">
                        <a:latin typeface="Times New Roman" panose="02020603050405020304" pitchFamily="18" charset="0"/>
                        <a:cs typeface="Times New Roman" panose="02020603050405020304" pitchFamily="18" charset="0"/>
                      </a:endParaRPr>
                    </a:p>
                  </a:txBody>
                  <a:tcPr/>
                </a:tc>
                <a:tc>
                  <a:txBody>
                    <a:bodyPr/>
                    <a:lstStyle/>
                    <a:p>
                      <a:r>
                        <a:rPr lang="en-IN" sz="2400" dirty="0" smtClean="0"/>
                        <a:t>18700320026</a:t>
                      </a:r>
                      <a:endParaRPr lang="en-IN" sz="2400" dirty="0"/>
                    </a:p>
                  </a:txBody>
                  <a:tcPr/>
                </a:tc>
              </a:tr>
              <a:tr h="732081">
                <a:tc>
                  <a:txBody>
                    <a:bodyPr/>
                    <a:lstStyle/>
                    <a:p>
                      <a:r>
                        <a:rPr lang="en-IN" sz="2400" b="1" dirty="0" smtClean="0">
                          <a:latin typeface="Times New Roman" panose="02020603050405020304" pitchFamily="18" charset="0"/>
                          <a:cs typeface="Times New Roman" panose="02020603050405020304" pitchFamily="18" charset="0"/>
                        </a:rPr>
                        <a:t>Rahul Pandey</a:t>
                      </a:r>
                      <a:endParaRPr lang="en-IN" sz="2400" b="1" dirty="0">
                        <a:latin typeface="Times New Roman" panose="02020603050405020304" pitchFamily="18" charset="0"/>
                        <a:cs typeface="Times New Roman" panose="02020603050405020304" pitchFamily="18" charset="0"/>
                      </a:endParaRPr>
                    </a:p>
                  </a:txBody>
                  <a:tcPr/>
                </a:tc>
                <a:tc>
                  <a:txBody>
                    <a:bodyPr/>
                    <a:lstStyle/>
                    <a:p>
                      <a:r>
                        <a:rPr lang="en-IN" sz="2400" dirty="0" smtClean="0"/>
                        <a:t>18700321126</a:t>
                      </a:r>
                      <a:endParaRPr lang="en-IN" sz="2400" dirty="0"/>
                    </a:p>
                  </a:txBody>
                  <a:tcPr/>
                </a:tc>
              </a:tr>
              <a:tr h="732081">
                <a:tc>
                  <a:txBody>
                    <a:bodyPr/>
                    <a:lstStyle/>
                    <a:p>
                      <a:r>
                        <a:rPr lang="en-IN" sz="2400" b="1" dirty="0" smtClean="0">
                          <a:latin typeface="Times New Roman" panose="02020603050405020304" pitchFamily="18" charset="0"/>
                          <a:cs typeface="Times New Roman" panose="02020603050405020304" pitchFamily="18" charset="0"/>
                        </a:rPr>
                        <a:t>Rishav Kumar</a:t>
                      </a:r>
                      <a:endParaRPr lang="en-IN" sz="2400" b="1" dirty="0">
                        <a:latin typeface="Times New Roman" panose="02020603050405020304" pitchFamily="18" charset="0"/>
                        <a:cs typeface="Times New Roman" panose="02020603050405020304" pitchFamily="18" charset="0"/>
                      </a:endParaRPr>
                    </a:p>
                  </a:txBody>
                  <a:tcPr/>
                </a:tc>
                <a:tc>
                  <a:txBody>
                    <a:bodyPr/>
                    <a:lstStyle/>
                    <a:p>
                      <a:r>
                        <a:rPr lang="en-IN" sz="2400" dirty="0" smtClean="0"/>
                        <a:t>18700320030</a:t>
                      </a:r>
                      <a:endParaRPr lang="en-IN" sz="2400" dirty="0"/>
                    </a:p>
                  </a:txBody>
                  <a:tcPr/>
                </a:tc>
              </a:tr>
              <a:tr h="732081">
                <a:tc>
                  <a:txBody>
                    <a:bodyPr/>
                    <a:lstStyle/>
                    <a:p>
                      <a:r>
                        <a:rPr lang="en-IN" sz="2400" b="1" dirty="0" smtClean="0">
                          <a:latin typeface="Times New Roman" panose="02020603050405020304" pitchFamily="18" charset="0"/>
                          <a:cs typeface="Times New Roman" panose="02020603050405020304" pitchFamily="18" charset="0"/>
                        </a:rPr>
                        <a:t>Rishav Raj</a:t>
                      </a:r>
                      <a:endParaRPr lang="en-IN" sz="2400" b="1" dirty="0">
                        <a:latin typeface="Times New Roman" panose="02020603050405020304" pitchFamily="18" charset="0"/>
                        <a:cs typeface="Times New Roman" panose="02020603050405020304" pitchFamily="18" charset="0"/>
                      </a:endParaRPr>
                    </a:p>
                  </a:txBody>
                  <a:tcPr/>
                </a:tc>
                <a:tc>
                  <a:txBody>
                    <a:bodyPr/>
                    <a:lstStyle/>
                    <a:p>
                      <a:r>
                        <a:rPr lang="en-IN" sz="2400" dirty="0" smtClean="0"/>
                        <a:t>18700320020</a:t>
                      </a:r>
                      <a:endParaRPr lang="en-IN" sz="2400" dirty="0"/>
                    </a:p>
                  </a:txBody>
                  <a:tcPr/>
                </a:tc>
              </a:tr>
            </a:tbl>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xfrm>
            <a:off x="673100" y="590550"/>
            <a:ext cx="11658600" cy="749301"/>
          </a:xfrm>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circuit structure-in software</a:t>
            </a:r>
            <a:endParaRPr b="1" dirty="0">
              <a:latin typeface="Times New Roman" panose="02020603050405020304" pitchFamily="18" charset="0"/>
              <a:cs typeface="Times New Roman" panose="02020603050405020304" pitchFamily="18" charset="0"/>
            </a:endParaRPr>
          </a:p>
        </p:txBody>
      </p:sp>
      <p:pic>
        <p:nvPicPr>
          <p:cNvPr id="232" name="image11.jpeg"/>
          <p:cNvPicPr>
            <a:picLocks noChangeAspect="1"/>
          </p:cNvPicPr>
          <p:nvPr/>
        </p:nvPicPr>
        <p:blipFill>
          <a:blip r:embed="rId1"/>
          <a:srcRect l="24527" t="16554" r="12939" b="5292"/>
          <a:stretch>
            <a:fillRect/>
          </a:stretch>
        </p:blipFill>
        <p:spPr>
          <a:xfrm>
            <a:off x="1062559" y="2209574"/>
            <a:ext cx="11307101" cy="6224731"/>
          </a:xfrm>
          <a:prstGeom prst="rect">
            <a:avLst/>
          </a:prstGeom>
          <a:ln w="12700">
            <a:miter lim="400000"/>
            <a:headEnd/>
            <a:tailEnd/>
          </a:ln>
          <a:effectLst>
            <a:outerShdw blurRad="190500" dist="8455" dir="5400000" rotWithShape="0">
              <a:srgbClr val="000000"/>
            </a:outerShdw>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lvl1pPr defTabSz="324485">
              <a:defRPr sz="3975" u="sng" spc="79"/>
            </a:lvl1pPr>
          </a:lstStyle>
          <a:p>
            <a:r>
              <a:rPr b="1" dirty="0">
                <a:latin typeface="Times New Roman" panose="02020603050405020304" pitchFamily="18" charset="0"/>
                <a:cs typeface="Times New Roman" panose="02020603050405020304" pitchFamily="18" charset="0"/>
              </a:rPr>
              <a:t>circuit structure-in hardware</a:t>
            </a:r>
            <a:endParaRPr b="1" dirty="0">
              <a:latin typeface="Times New Roman" panose="02020603050405020304" pitchFamily="18" charset="0"/>
              <a:cs typeface="Times New Roman" panose="02020603050405020304" pitchFamily="18" charset="0"/>
            </a:endParaRPr>
          </a:p>
        </p:txBody>
      </p:sp>
      <p:pic>
        <p:nvPicPr>
          <p:cNvPr id="235" name="image12.jpeg"/>
          <p:cNvPicPr>
            <a:picLocks noChangeAspect="1"/>
          </p:cNvPicPr>
          <p:nvPr/>
        </p:nvPicPr>
        <p:blipFill>
          <a:blip r:embed="rId1"/>
          <a:stretch>
            <a:fillRect/>
          </a:stretch>
        </p:blipFill>
        <p:spPr>
          <a:xfrm>
            <a:off x="1037070" y="2253311"/>
            <a:ext cx="11156290" cy="5982945"/>
          </a:xfrm>
          <a:prstGeom prst="rect">
            <a:avLst/>
          </a:prstGeom>
          <a:ln w="12700">
            <a:miter lim="400000"/>
            <a:headEnd/>
            <a:tailEnd/>
          </a:ln>
          <a:effectLst>
            <a:outerShdw blurRad="190500" dist="8455" dir="5400000" rotWithShape="0">
              <a:srgbClr val="000000"/>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Conclusion:</a:t>
            </a:r>
            <a:endParaRPr b="1" dirty="0">
              <a:latin typeface="Times New Roman" panose="02020603050405020304" pitchFamily="18" charset="0"/>
              <a:cs typeface="Times New Roman" panose="02020603050405020304" pitchFamily="18" charset="0"/>
            </a:endParaRPr>
          </a:p>
        </p:txBody>
      </p:sp>
      <p:sp>
        <p:nvSpPr>
          <p:cNvPr id="238" name="Shape 238"/>
          <p:cNvSpPr/>
          <p:nvPr/>
        </p:nvSpPr>
        <p:spPr>
          <a:xfrm>
            <a:off x="360267" y="1930399"/>
            <a:ext cx="12284266" cy="5365571"/>
          </a:xfrm>
          <a:prstGeom prst="rect">
            <a:avLst/>
          </a:prstGeom>
          <a:ln w="12700">
            <a:miter lim="400000"/>
          </a:ln>
        </p:spPr>
        <p:txBody>
          <a:bodyPr lIns="50800" tIns="50800" rIns="50800" bIns="50800">
            <a:spAutoFit/>
          </a:bodyPr>
          <a:lstStyle/>
          <a:p>
            <a:pPr marL="387985" indent="-387985">
              <a:buSzPct val="100000"/>
              <a:buFont typeface="Arial" panose="020B0604020202020204"/>
              <a:buChar char="•"/>
              <a:defRPr sz="3800"/>
            </a:pPr>
            <a:endParaRPr dirty="0">
              <a:latin typeface="Times New Roman" panose="02020603050405020304" pitchFamily="18" charset="0"/>
              <a:cs typeface="Times New Roman" panose="02020603050405020304" pitchFamily="18" charset="0"/>
            </a:endParaRPr>
          </a:p>
          <a:p>
            <a:pPr marL="387985" indent="-387985" algn="l">
              <a:buSzPct val="100000"/>
              <a:buFont typeface="Arial" panose="020B0604020202020204"/>
              <a:buChar char="•"/>
              <a:defRPr sz="3800"/>
            </a:pPr>
            <a:r>
              <a:rPr dirty="0">
                <a:latin typeface="Times New Roman" panose="02020603050405020304" pitchFamily="18" charset="0"/>
                <a:cs typeface="Times New Roman" panose="02020603050405020304" pitchFamily="18" charset="0"/>
              </a:rPr>
              <a:t>A simple project involving Arduino UNO, 16×2 LCD and Heartbeat Sensor Module is designed here which can calculate the heart rate of a person.</a:t>
            </a:r>
            <a:endParaRPr dirty="0">
              <a:latin typeface="Times New Roman" panose="02020603050405020304" pitchFamily="18" charset="0"/>
              <a:cs typeface="Times New Roman" panose="02020603050405020304" pitchFamily="18" charset="0"/>
            </a:endParaRPr>
          </a:p>
          <a:p>
            <a:pPr>
              <a:defRPr sz="3800"/>
            </a:pPr>
            <a:endParaRPr dirty="0">
              <a:latin typeface="Times New Roman" panose="02020603050405020304" pitchFamily="18" charset="0"/>
              <a:cs typeface="Times New Roman" panose="02020603050405020304" pitchFamily="18" charset="0"/>
            </a:endParaRPr>
          </a:p>
          <a:p>
            <a:pPr marL="387985" indent="-387985" algn="l">
              <a:buSzPct val="100000"/>
              <a:buFont typeface="Arial" panose="020B0604020202020204"/>
              <a:buChar char="•"/>
              <a:defRPr sz="3800"/>
            </a:pPr>
            <a:r>
              <a:rPr dirty="0">
                <a:latin typeface="Times New Roman" panose="02020603050405020304" pitchFamily="18" charset="0"/>
                <a:cs typeface="Times New Roman" panose="02020603050405020304" pitchFamily="18" charset="0"/>
              </a:rPr>
              <a:t>This project can be used as an inexpensive alternative to Smart Watches and other expensive Heart Rate Monitors.</a:t>
            </a:r>
            <a:endParaRPr dirty="0">
              <a:latin typeface="Times New Roman" panose="02020603050405020304" pitchFamily="18" charset="0"/>
              <a:cs typeface="Times New Roman" panose="02020603050405020304" pitchFamily="18" charset="0"/>
            </a:endParaRPr>
          </a:p>
          <a:p>
            <a:pPr>
              <a:defRPr sz="3800"/>
            </a:pPr>
            <a:br>
              <a:rPr dirty="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673100" y="834859"/>
            <a:ext cx="11658601" cy="749301"/>
          </a:xfrm>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Enhancement:</a:t>
            </a:r>
            <a:endParaRPr b="1" dirty="0">
              <a:latin typeface="Times New Roman" panose="02020603050405020304" pitchFamily="18" charset="0"/>
              <a:cs typeface="Times New Roman" panose="02020603050405020304" pitchFamily="18" charset="0"/>
            </a:endParaRPr>
          </a:p>
        </p:txBody>
      </p:sp>
      <p:sp>
        <p:nvSpPr>
          <p:cNvPr id="241" name="Shape 241"/>
          <p:cNvSpPr/>
          <p:nvPr/>
        </p:nvSpPr>
        <p:spPr>
          <a:xfrm>
            <a:off x="686952" y="3083473"/>
            <a:ext cx="11229821" cy="3118803"/>
          </a:xfrm>
          <a:prstGeom prst="rect">
            <a:avLst/>
          </a:prstGeom>
          <a:ln w="12700">
            <a:miter lim="400000"/>
          </a:ln>
        </p:spPr>
        <p:txBody>
          <a:bodyPr lIns="50800" tIns="50800" rIns="50800" bIns="50800">
            <a:spAutoFit/>
          </a:bodyPr>
          <a:lstStyle/>
          <a:p>
            <a:pPr marL="381000" indent="-381000" algn="l">
              <a:buSzPct val="100000"/>
              <a:buFont typeface="Arial" panose="020B0604020202020204"/>
              <a:buChar char="•"/>
            </a:pPr>
            <a:endParaRPr sz="2800"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sz="2800" dirty="0">
                <a:latin typeface="Times New Roman" panose="02020603050405020304" pitchFamily="18" charset="0"/>
                <a:cs typeface="Times New Roman" panose="02020603050405020304" pitchFamily="18" charset="0"/>
              </a:rPr>
              <a:t>The accuracy should be increased. </a:t>
            </a:r>
            <a:endParaRPr sz="2800"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endParaRPr sz="2800"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sz="2800" dirty="0">
                <a:latin typeface="Times New Roman" panose="02020603050405020304" pitchFamily="18" charset="0"/>
                <a:cs typeface="Times New Roman" panose="02020603050405020304" pitchFamily="18" charset="0"/>
              </a:rPr>
              <a:t>It should be made more cheaper . </a:t>
            </a:r>
            <a:r>
              <a:rPr sz="2800" dirty="0" err="1">
                <a:latin typeface="Times New Roman" panose="02020603050405020304" pitchFamily="18" charset="0"/>
                <a:cs typeface="Times New Roman" panose="02020603050405020304" pitchFamily="18" charset="0"/>
              </a:rPr>
              <a:t>i.e</a:t>
            </a:r>
            <a:r>
              <a:rPr sz="2800" dirty="0">
                <a:latin typeface="Times New Roman" panose="02020603050405020304" pitchFamily="18" charset="0"/>
                <a:cs typeface="Times New Roman" panose="02020603050405020304" pitchFamily="18" charset="0"/>
              </a:rPr>
              <a:t> it should be made at a affordable rate to ensure quality of health.</a:t>
            </a:r>
            <a:endParaRPr sz="2800"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endParaRPr sz="2800"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sz="2800" dirty="0">
                <a:latin typeface="Times New Roman" panose="02020603050405020304" pitchFamily="18" charset="0"/>
                <a:cs typeface="Times New Roman" panose="02020603050405020304" pitchFamily="18" charset="0"/>
              </a:rPr>
              <a:t> Performance should be enhanced.</a:t>
            </a:r>
            <a:endParaRPr sz="28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1608025" y="1693698"/>
            <a:ext cx="10017212" cy="4134465"/>
          </a:xfrm>
          <a:prstGeom prst="rect">
            <a:avLst/>
          </a:prstGeom>
          <a:ln w="12700">
            <a:miter lim="400000"/>
          </a:ln>
        </p:spPr>
        <p:txBody>
          <a:bodyPr lIns="50800" tIns="50800" rIns="50800" bIns="50800">
            <a:spAutoFit/>
          </a:bodyPr>
          <a:lstStyle/>
          <a:p>
            <a:endParaRPr sz="2800" b="1" dirty="0"/>
          </a:p>
          <a:p>
            <a:endParaRPr sz="2800" b="1" dirty="0"/>
          </a:p>
          <a:p>
            <a:endParaRPr sz="2800" b="1" dirty="0"/>
          </a:p>
          <a:p>
            <a:endParaRPr sz="2800" b="1" dirty="0"/>
          </a:p>
          <a:p>
            <a:endParaRPr sz="2800" b="1" dirty="0"/>
          </a:p>
          <a:p>
            <a:pPr>
              <a:defRPr sz="10200"/>
            </a:pPr>
            <a:r>
              <a:rPr sz="12200" b="1" dirty="0">
                <a:latin typeface="Times New Roman" panose="02020603050405020304" pitchFamily="18" charset="0"/>
                <a:cs typeface="Times New Roman" panose="02020603050405020304" pitchFamily="18" charset="0"/>
              </a:rPr>
              <a:t>Thank You</a:t>
            </a:r>
            <a:endParaRPr sz="12200" b="1"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Contents</a:t>
            </a:r>
            <a:endParaRPr b="1" dirty="0">
              <a:latin typeface="Times New Roman" panose="02020603050405020304" pitchFamily="18" charset="0"/>
              <a:cs typeface="Times New Roman" panose="02020603050405020304" pitchFamily="18" charset="0"/>
            </a:endParaRPr>
          </a:p>
        </p:txBody>
      </p:sp>
      <p:sp>
        <p:nvSpPr>
          <p:cNvPr id="165" name="Shape 165"/>
          <p:cNvSpPr/>
          <p:nvPr/>
        </p:nvSpPr>
        <p:spPr>
          <a:xfrm>
            <a:off x="544795" y="1512264"/>
            <a:ext cx="11915210" cy="7858562"/>
          </a:xfrm>
          <a:prstGeom prst="rect">
            <a:avLst/>
          </a:prstGeom>
          <a:ln w="12700">
            <a:miter lim="400000"/>
          </a:ln>
        </p:spPr>
        <p:txBody>
          <a:bodyPr lIns="50800" tIns="50800" rIns="50800" bIns="50800">
            <a:spAutoFit/>
          </a:bodyPr>
          <a:lstStyle/>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Principle of the Heart Beat Sensor</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Why are we doing this project</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Components of the project</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Component Cost</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Components Explanation</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Block Diagram</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Circuit Structure</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Circuit Design</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Working of the circuit</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Software Required</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Challenges Faced</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Programming Code</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Outcome</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After completion circuit view in Software</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After completion circuit view in Hardware</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a:p>
            <a:pPr marL="508000" indent="-508000" algn="l">
              <a:buSzPct val="100000"/>
              <a:buAutoNum type="arabicPeriod"/>
              <a:defRPr sz="2800"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Enhancement</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Introduction</a:t>
            </a:r>
            <a:endParaRPr b="1" dirty="0">
              <a:latin typeface="Times New Roman" panose="02020603050405020304" pitchFamily="18" charset="0"/>
              <a:cs typeface="Times New Roman" panose="02020603050405020304" pitchFamily="18" charset="0"/>
            </a:endParaRPr>
          </a:p>
        </p:txBody>
      </p:sp>
      <p:sp>
        <p:nvSpPr>
          <p:cNvPr id="168" name="Shape 168"/>
          <p:cNvSpPr/>
          <p:nvPr/>
        </p:nvSpPr>
        <p:spPr>
          <a:xfrm>
            <a:off x="248620" y="1609343"/>
            <a:ext cx="12507560" cy="5704126"/>
          </a:xfrm>
          <a:prstGeom prst="rect">
            <a:avLst/>
          </a:prstGeom>
          <a:ln w="12700">
            <a:miter lim="400000"/>
          </a:ln>
        </p:spPr>
        <p:txBody>
          <a:bodyPr lIns="50800" tIns="50800" rIns="50800" bIns="50800">
            <a:spAutoFit/>
          </a:bodyPr>
          <a:lstStyle/>
          <a:p>
            <a:pPr marL="400050" indent="-400050">
              <a:buSzPct val="100000"/>
              <a:buFont typeface="Arial" panose="020B0604020202020204"/>
              <a:buChar char="•"/>
              <a:defRPr sz="2800"/>
            </a:pPr>
            <a:r>
              <a:rPr dirty="0">
                <a:latin typeface="Times New Roman" panose="02020603050405020304" pitchFamily="18" charset="0"/>
                <a:cs typeface="Times New Roman" panose="02020603050405020304" pitchFamily="18" charset="0"/>
              </a:rPr>
              <a:t>Monitoring heart rate is very important for athletes, patients as it determines the condition of the heart (just heart rate). There are many ways to measure heart rate and the most precise one is using an Electrocardiography.</a:t>
            </a:r>
            <a:endParaRPr dirty="0">
              <a:latin typeface="Times New Roman" panose="02020603050405020304" pitchFamily="18" charset="0"/>
              <a:cs typeface="Times New Roman" panose="02020603050405020304" pitchFamily="18" charset="0"/>
            </a:endParaRPr>
          </a:p>
          <a:p>
            <a:pPr marL="400050" indent="-400050">
              <a:buSzPct val="100000"/>
              <a:buFont typeface="Arial" panose="020B0604020202020204"/>
              <a:buChar char="•"/>
              <a:defRPr sz="2800"/>
            </a:pPr>
            <a:endParaRPr dirty="0">
              <a:latin typeface="Times New Roman" panose="02020603050405020304" pitchFamily="18" charset="0"/>
              <a:cs typeface="Times New Roman" panose="02020603050405020304" pitchFamily="18" charset="0"/>
            </a:endParaRPr>
          </a:p>
          <a:p>
            <a:pPr marL="400050" indent="-400050">
              <a:buSzPct val="100000"/>
              <a:buFont typeface="Arial" panose="020B0604020202020204"/>
              <a:buChar char="•"/>
              <a:defRPr sz="2800"/>
            </a:pPr>
            <a:endParaRPr dirty="0">
              <a:latin typeface="Times New Roman" panose="02020603050405020304" pitchFamily="18" charset="0"/>
              <a:cs typeface="Times New Roman" panose="02020603050405020304" pitchFamily="18" charset="0"/>
            </a:endParaRPr>
          </a:p>
          <a:p>
            <a:pPr marL="400050" indent="-400050">
              <a:buSzPct val="100000"/>
              <a:buFont typeface="Arial" panose="020B0604020202020204"/>
              <a:buChar char="•"/>
              <a:defRPr sz="2800"/>
            </a:pPr>
            <a:r>
              <a:rPr dirty="0">
                <a:latin typeface="Times New Roman" panose="02020603050405020304" pitchFamily="18" charset="0"/>
                <a:cs typeface="Times New Roman" panose="02020603050405020304" pitchFamily="18" charset="0"/>
              </a:rPr>
              <a:t>But the more easy way to monitor the heart rate is to use a Heartbeat Sensor. It comes in different shapes and sizes and allows an instant way to measure the heartbeat.</a:t>
            </a:r>
            <a:endParaRPr dirty="0">
              <a:latin typeface="Times New Roman" panose="02020603050405020304" pitchFamily="18" charset="0"/>
              <a:cs typeface="Times New Roman" panose="02020603050405020304" pitchFamily="18" charset="0"/>
            </a:endParaRPr>
          </a:p>
          <a:p>
            <a:pPr marL="400050" indent="-400050">
              <a:buSzPct val="100000"/>
              <a:buFont typeface="Arial" panose="020B0604020202020204"/>
              <a:buChar char="•"/>
              <a:defRPr sz="2800"/>
            </a:pPr>
            <a:endParaRPr dirty="0">
              <a:latin typeface="Times New Roman" panose="02020603050405020304" pitchFamily="18" charset="0"/>
              <a:cs typeface="Times New Roman" panose="02020603050405020304" pitchFamily="18" charset="0"/>
            </a:endParaRPr>
          </a:p>
          <a:p>
            <a:pPr marL="400050" indent="-400050">
              <a:buSzPct val="100000"/>
              <a:buFont typeface="Arial" panose="020B0604020202020204"/>
              <a:buChar char="•"/>
              <a:defRPr sz="2800"/>
            </a:pPr>
            <a:endParaRPr dirty="0">
              <a:latin typeface="Times New Roman" panose="02020603050405020304" pitchFamily="18" charset="0"/>
              <a:cs typeface="Times New Roman" panose="02020603050405020304" pitchFamily="18" charset="0"/>
            </a:endParaRPr>
          </a:p>
          <a:p>
            <a:pPr marL="400050" indent="-400050">
              <a:buSzPct val="100000"/>
              <a:buFont typeface="Arial" panose="020B0604020202020204"/>
              <a:buChar char="•"/>
              <a:defRPr sz="2800"/>
            </a:pPr>
            <a:r>
              <a:rPr dirty="0">
                <a:latin typeface="Times New Roman" panose="02020603050405020304" pitchFamily="18" charset="0"/>
                <a:cs typeface="Times New Roman" panose="02020603050405020304" pitchFamily="18" charset="0"/>
              </a:rPr>
              <a:t>Heartbeat Sensors are available in Wrist Watches (Smart Watches), Smart Phones, chest straps, etc. The heartbeat is measured in beats per minute or bpm, which indicates the number of times the heart is contracting or expanding in a minute. </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Principle of Heartbeat Sensor</a:t>
            </a:r>
            <a:endParaRPr b="1" dirty="0">
              <a:latin typeface="Times New Roman" panose="02020603050405020304" pitchFamily="18" charset="0"/>
              <a:cs typeface="Times New Roman" panose="02020603050405020304" pitchFamily="18" charset="0"/>
            </a:endParaRPr>
          </a:p>
        </p:txBody>
      </p:sp>
      <p:sp>
        <p:nvSpPr>
          <p:cNvPr id="171" name="Shape 171"/>
          <p:cNvSpPr/>
          <p:nvPr/>
        </p:nvSpPr>
        <p:spPr>
          <a:xfrm>
            <a:off x="656830" y="2049452"/>
            <a:ext cx="11691140" cy="5858014"/>
          </a:xfrm>
          <a:prstGeom prst="rect">
            <a:avLst/>
          </a:prstGeom>
          <a:ln w="12700">
            <a:miter lim="400000"/>
          </a:ln>
        </p:spPr>
        <p:txBody>
          <a:bodyPr lIns="50800" tIns="50800" rIns="50800" bIns="50800">
            <a:spAutoFit/>
          </a:bodyPr>
          <a:lstStyle/>
          <a:p>
            <a:pPr marL="404495" indent="-404495">
              <a:buSzPct val="100000"/>
              <a:buFont typeface="Arial" panose="020B0604020202020204"/>
              <a:buChar char="•"/>
              <a:defRPr sz="3400"/>
            </a:pPr>
            <a:r>
              <a:rPr dirty="0">
                <a:latin typeface="Times New Roman" panose="02020603050405020304" pitchFamily="18" charset="0"/>
                <a:cs typeface="Times New Roman" panose="02020603050405020304" pitchFamily="18" charset="0"/>
              </a:rPr>
              <a:t>The working principle of   heart beat sensor is based on  </a:t>
            </a:r>
            <a:r>
              <a:rPr dirty="0" smtClean="0">
                <a:latin typeface="Times New Roman" panose="02020603050405020304" pitchFamily="18" charset="0"/>
                <a:cs typeface="Times New Roman" panose="02020603050405020304" pitchFamily="18" charset="0"/>
              </a:rPr>
              <a:t>photoplethysmogram</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a:buSzPct val="100000"/>
              <a:defRPr sz="3400"/>
            </a:pPr>
            <a:endParaRPr dirty="0">
              <a:latin typeface="Times New Roman" panose="02020603050405020304" pitchFamily="18" charset="0"/>
              <a:cs typeface="Times New Roman" panose="02020603050405020304" pitchFamily="18" charset="0"/>
            </a:endParaRPr>
          </a:p>
          <a:p>
            <a:pPr marL="404495" indent="-404495">
              <a:buSzPct val="100000"/>
              <a:buFont typeface="Arial" panose="020B0604020202020204"/>
              <a:buChar char="•"/>
              <a:defRPr sz="3400"/>
            </a:pPr>
            <a:endParaRPr dirty="0">
              <a:latin typeface="Times New Roman" panose="02020603050405020304" pitchFamily="18" charset="0"/>
              <a:cs typeface="Times New Roman" panose="02020603050405020304" pitchFamily="18" charset="0"/>
            </a:endParaRPr>
          </a:p>
          <a:p>
            <a:pPr marL="404495" indent="-404495">
              <a:buSzPct val="100000"/>
              <a:buFont typeface="Arial" panose="020B0604020202020204"/>
              <a:buChar char="•"/>
              <a:defRPr sz="3400"/>
            </a:pPr>
            <a:r>
              <a:rPr dirty="0">
                <a:latin typeface="Times New Roman" panose="02020603050405020304" pitchFamily="18" charset="0"/>
                <a:cs typeface="Times New Roman" panose="02020603050405020304" pitchFamily="18" charset="0"/>
              </a:rPr>
              <a:t>This principle states that , the change in the volume of blood in an organ is measured by the change in the intensity of light passing through that organ.</a:t>
            </a:r>
            <a:endParaRPr dirty="0">
              <a:latin typeface="Times New Roman" panose="02020603050405020304" pitchFamily="18" charset="0"/>
              <a:cs typeface="Times New Roman" panose="02020603050405020304" pitchFamily="18" charset="0"/>
            </a:endParaRPr>
          </a:p>
          <a:p>
            <a:pPr marL="404495" indent="-404495">
              <a:buSzPct val="100000"/>
              <a:buFont typeface="Arial" panose="020B0604020202020204"/>
              <a:buChar char="•"/>
              <a:defRPr sz="3400"/>
            </a:pPr>
            <a:endParaRPr dirty="0">
              <a:latin typeface="Times New Roman" panose="02020603050405020304" pitchFamily="18" charset="0"/>
              <a:cs typeface="Times New Roman" panose="02020603050405020304" pitchFamily="18" charset="0"/>
            </a:endParaRPr>
          </a:p>
          <a:p>
            <a:pPr marL="404495" indent="-404495">
              <a:buSzPct val="100000"/>
              <a:buFont typeface="Arial" panose="020B0604020202020204"/>
              <a:buChar char="•"/>
              <a:defRPr sz="3400"/>
            </a:pPr>
            <a:endParaRPr dirty="0">
              <a:latin typeface="Times New Roman" panose="02020603050405020304" pitchFamily="18" charset="0"/>
              <a:cs typeface="Times New Roman" panose="02020603050405020304" pitchFamily="18" charset="0"/>
            </a:endParaRPr>
          </a:p>
          <a:p>
            <a:pPr marL="404495" indent="-404495">
              <a:buSzPct val="100000"/>
              <a:buFont typeface="Arial" panose="020B0604020202020204"/>
              <a:buChar char="•"/>
              <a:defRPr sz="3400"/>
            </a:pPr>
            <a:r>
              <a:rPr dirty="0">
                <a:latin typeface="Times New Roman" panose="02020603050405020304" pitchFamily="18" charset="0"/>
                <a:cs typeface="Times New Roman" panose="02020603050405020304" pitchFamily="18" charset="0"/>
              </a:rPr>
              <a:t>to the heart beat sensor the source of light is usually IR LED and the detector is generally a photo diode</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lvl1pPr defTabSz="452755">
              <a:defRPr sz="3960" spc="79"/>
            </a:lvl1pPr>
          </a:lstStyle>
          <a:p>
            <a:r>
              <a:rPr lang="en-US" b="1" dirty="0">
                <a:latin typeface="Times New Roman" panose="02020603050405020304" pitchFamily="18" charset="0"/>
                <a:cs typeface="Times New Roman" panose="02020603050405020304" pitchFamily="18" charset="0"/>
              </a:rPr>
              <a:t>OBJEctive of this</a:t>
            </a:r>
            <a:r>
              <a:rPr b="1" dirty="0">
                <a:latin typeface="Times New Roman" panose="02020603050405020304" pitchFamily="18" charset="0"/>
                <a:cs typeface="Times New Roman" panose="02020603050405020304" pitchFamily="18" charset="0"/>
              </a:rPr>
              <a:t> project:</a:t>
            </a:r>
            <a:endParaRPr b="1" dirty="0">
              <a:latin typeface="Times New Roman" panose="02020603050405020304" pitchFamily="18" charset="0"/>
              <a:cs typeface="Times New Roman" panose="02020603050405020304" pitchFamily="18" charset="0"/>
            </a:endParaRPr>
          </a:p>
        </p:txBody>
      </p:sp>
      <p:sp>
        <p:nvSpPr>
          <p:cNvPr id="174" name="Shape 174"/>
          <p:cNvSpPr/>
          <p:nvPr/>
        </p:nvSpPr>
        <p:spPr>
          <a:xfrm>
            <a:off x="850035" y="2531806"/>
            <a:ext cx="11658601" cy="2687915"/>
          </a:xfrm>
          <a:prstGeom prst="rect">
            <a:avLst/>
          </a:prstGeom>
          <a:ln w="12700">
            <a:miter lim="400000"/>
          </a:ln>
        </p:spPr>
        <p:txBody>
          <a:bodyPr lIns="50800" tIns="50800" rIns="50800" bIns="50800">
            <a:spAutoFit/>
          </a:bodyPr>
          <a:lstStyle/>
          <a:p>
            <a:pPr marL="381000" indent="-381000" algn="l">
              <a:buClr>
                <a:srgbClr val="9A958E"/>
              </a:buClr>
              <a:buSzPct val="75000"/>
              <a:buChar char="•"/>
              <a:defRPr sz="2800"/>
            </a:pPr>
            <a:r>
              <a:rPr dirty="0">
                <a:latin typeface="Times New Roman" panose="02020603050405020304" pitchFamily="18" charset="0"/>
                <a:cs typeface="Times New Roman" panose="02020603050405020304" pitchFamily="18" charset="0"/>
              </a:rPr>
              <a:t>This is something which is related to electronics so we are doing this project to get confidence and to gain practical knowledge about some components and devices .</a:t>
            </a:r>
            <a:endParaRPr dirty="0">
              <a:latin typeface="Times New Roman" panose="02020603050405020304" pitchFamily="18" charset="0"/>
              <a:cs typeface="Times New Roman" panose="02020603050405020304" pitchFamily="18" charset="0"/>
            </a:endParaRPr>
          </a:p>
          <a:p>
            <a:pPr marL="381000" indent="-381000" algn="l">
              <a:buClr>
                <a:srgbClr val="9A958E"/>
              </a:buClr>
              <a:buSzPct val="75000"/>
              <a:buChar char="•"/>
              <a:defRPr sz="2800"/>
            </a:pPr>
            <a:r>
              <a:rPr dirty="0">
                <a:latin typeface="Times New Roman" panose="02020603050405020304" pitchFamily="18" charset="0"/>
                <a:cs typeface="Times New Roman" panose="02020603050405020304" pitchFamily="18" charset="0"/>
              </a:rPr>
              <a:t>This project can be handy to the people who are unable to afford expensive devices , if it is mass produced. </a:t>
            </a:r>
            <a:endParaRPr dirty="0">
              <a:latin typeface="Times New Roman" panose="02020603050405020304" pitchFamily="18" charset="0"/>
              <a:cs typeface="Times New Roman" panose="02020603050405020304" pitchFamily="18" charset="0"/>
            </a:endParaRPr>
          </a:p>
          <a:p>
            <a:pPr marL="381000" indent="-381000" algn="l">
              <a:buClr>
                <a:srgbClr val="9A958E"/>
              </a:buClr>
              <a:buSzPct val="75000"/>
              <a:buChar char="•"/>
              <a:defRPr sz="2800"/>
            </a:pPr>
            <a:r>
              <a:rPr dirty="0">
                <a:latin typeface="Times New Roman" panose="02020603050405020304" pitchFamily="18" charset="0"/>
                <a:cs typeface="Times New Roman" panose="02020603050405020304" pitchFamily="18" charset="0"/>
              </a:rPr>
              <a:t>This project will also enhance our teamwork skills.</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Components:</a:t>
            </a:r>
            <a:endParaRPr b="1" dirty="0">
              <a:latin typeface="Times New Roman" panose="02020603050405020304" pitchFamily="18" charset="0"/>
              <a:cs typeface="Times New Roman" panose="02020603050405020304" pitchFamily="18" charset="0"/>
            </a:endParaRPr>
          </a:p>
        </p:txBody>
      </p:sp>
      <p:sp>
        <p:nvSpPr>
          <p:cNvPr id="177" name="Shape 177"/>
          <p:cNvSpPr/>
          <p:nvPr/>
        </p:nvSpPr>
        <p:spPr>
          <a:xfrm>
            <a:off x="1067623" y="2734962"/>
            <a:ext cx="4731815" cy="4534575"/>
          </a:xfrm>
          <a:prstGeom prst="rect">
            <a:avLst/>
          </a:prstGeom>
          <a:ln w="12700">
            <a:miter lim="400000"/>
          </a:ln>
        </p:spPr>
        <p:txBody>
          <a:bodyPr lIns="50800" tIns="50800" rIns="50800" bIns="50800">
            <a:spAutoFit/>
          </a:bodyPr>
          <a:lstStyle/>
          <a:p>
            <a:pPr algn="l">
              <a:defRPr b="1"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      Hardware:</a:t>
            </a:r>
            <a:endParaRPr dirty="0">
              <a:latin typeface="Times New Roman" panose="02020603050405020304" pitchFamily="18" charset="0"/>
              <a:cs typeface="Times New Roman" panose="02020603050405020304" pitchFamily="18" charset="0"/>
            </a:endParaRPr>
          </a:p>
          <a:p>
            <a:pPr>
              <a:defRPr b="1" i="1">
                <a:latin typeface="Trebuchet MS" panose="020B0603020202020204"/>
                <a:ea typeface="Trebuchet MS" panose="020B0603020202020204"/>
                <a:cs typeface="Trebuchet MS" panose="020B0603020202020204"/>
                <a:sym typeface="Trebuchet MS" panose="020B0603020202020204"/>
              </a:defRPr>
            </a:pP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Arduino UNO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16 x 2 LCD Display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10KΩ Potentiometer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330Ω Resistor (Optional – for LCD backlight)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Push Button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Heartbeat Sensor Module with Probe (finger based)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Mini Breadboard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Connecting Wires </a:t>
            </a:r>
            <a:endParaRPr dirty="0">
              <a:latin typeface="Times New Roman" panose="02020603050405020304" pitchFamily="18" charset="0"/>
              <a:cs typeface="Times New Roman" panose="02020603050405020304" pitchFamily="18" charset="0"/>
            </a:endParaRPr>
          </a:p>
        </p:txBody>
      </p:sp>
      <p:sp>
        <p:nvSpPr>
          <p:cNvPr id="178" name="Shape 178"/>
          <p:cNvSpPr/>
          <p:nvPr/>
        </p:nvSpPr>
        <p:spPr>
          <a:xfrm>
            <a:off x="7332175" y="2703212"/>
            <a:ext cx="4922934" cy="4534575"/>
          </a:xfrm>
          <a:prstGeom prst="rect">
            <a:avLst/>
          </a:prstGeom>
          <a:ln w="12700">
            <a:miter lim="400000"/>
          </a:ln>
        </p:spPr>
        <p:txBody>
          <a:bodyPr lIns="50800" tIns="50800" rIns="50800" bIns="50800">
            <a:spAutoFit/>
          </a:bodyPr>
          <a:lstStyle/>
          <a:p>
            <a:pPr algn="l">
              <a:defRPr b="1" i="1">
                <a:latin typeface="Trebuchet MS" panose="020B0603020202020204"/>
                <a:ea typeface="Trebuchet MS" panose="020B0603020202020204"/>
                <a:cs typeface="Trebuchet MS" panose="020B0603020202020204"/>
                <a:sym typeface="Trebuchet MS" panose="020B0603020202020204"/>
              </a:defRPr>
            </a:pPr>
            <a:r>
              <a:rPr dirty="0">
                <a:latin typeface="Times New Roman" panose="02020603050405020304" pitchFamily="18" charset="0"/>
                <a:cs typeface="Times New Roman" panose="02020603050405020304" pitchFamily="18" charset="0"/>
              </a:rPr>
              <a:t>      Software:</a:t>
            </a:r>
            <a:endParaRPr dirty="0">
              <a:latin typeface="Times New Roman" panose="02020603050405020304" pitchFamily="18" charset="0"/>
              <a:cs typeface="Times New Roman" panose="02020603050405020304" pitchFamily="18" charset="0"/>
            </a:endParaRPr>
          </a:p>
          <a:p>
            <a:pPr>
              <a:defRPr b="1" i="1">
                <a:latin typeface="Trebuchet MS" panose="020B0603020202020204"/>
                <a:ea typeface="Trebuchet MS" panose="020B0603020202020204"/>
                <a:cs typeface="Trebuchet MS" panose="020B0603020202020204"/>
                <a:sym typeface="Trebuchet MS" panose="020B0603020202020204"/>
              </a:defRPr>
            </a:pP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Arduino UNO  </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Wires</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Heartbeat Sensor</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Heartbeat input</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Potentiometer-HG</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Switch</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Digital Oscilloscope</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DC Voltmeter</a:t>
            </a:r>
            <a:endParaRPr dirty="0">
              <a:latin typeface="Times New Roman" panose="02020603050405020304" pitchFamily="18" charset="0"/>
              <a:cs typeface="Times New Roman" panose="02020603050405020304" pitchFamily="18" charset="0"/>
            </a:endParaRPr>
          </a:p>
          <a:p>
            <a:pPr marL="381000" indent="-381000" algn="l">
              <a:buSzPct val="100000"/>
              <a:buFont typeface="Arial" panose="020B0604020202020204"/>
              <a:buChar char="•"/>
            </a:pPr>
            <a:r>
              <a:rPr dirty="0">
                <a:latin typeface="Times New Roman" panose="02020603050405020304" pitchFamily="18" charset="0"/>
                <a:cs typeface="Times New Roman" panose="02020603050405020304" pitchFamily="18" charset="0"/>
              </a:rPr>
              <a:t>Virtual Terminal</a:t>
            </a:r>
            <a:endParaRPr dirty="0">
              <a:latin typeface="Times New Roman" panose="02020603050405020304" pitchFamily="18" charset="0"/>
              <a:cs typeface="Times New Roman" panose="02020603050405020304" pitchFamily="18" charset="0"/>
            </a:endParaRPr>
          </a:p>
          <a:p>
            <a:pPr marL="381000" indent="-381000">
              <a:buSzPct val="100000"/>
              <a:buFont typeface="Arial" panose="020B0604020202020204"/>
              <a:buChar char="•"/>
            </a:pP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lvl1pPr defTabSz="452755">
              <a:defRPr sz="3960" u="sng" spc="79"/>
            </a:lvl1pPr>
          </a:lstStyle>
          <a:p>
            <a:r>
              <a:rPr b="1" dirty="0">
                <a:latin typeface="Times New Roman" panose="02020603050405020304" pitchFamily="18" charset="0"/>
                <a:cs typeface="Times New Roman" panose="02020603050405020304" pitchFamily="18" charset="0"/>
              </a:rPr>
              <a:t>Components:</a:t>
            </a:r>
            <a:endParaRPr b="1" dirty="0">
              <a:latin typeface="Times New Roman" panose="02020603050405020304" pitchFamily="18" charset="0"/>
              <a:cs typeface="Times New Roman" panose="02020603050405020304" pitchFamily="18" charset="0"/>
            </a:endParaRPr>
          </a:p>
        </p:txBody>
      </p:sp>
      <p:pic>
        <p:nvPicPr>
          <p:cNvPr id="184" name="image1.jpeg"/>
          <p:cNvPicPr>
            <a:picLocks noChangeAspect="1"/>
          </p:cNvPicPr>
          <p:nvPr/>
        </p:nvPicPr>
        <p:blipFill>
          <a:blip r:embed="rId1"/>
          <a:stretch>
            <a:fillRect/>
          </a:stretch>
        </p:blipFill>
        <p:spPr>
          <a:xfrm>
            <a:off x="6035948" y="3224269"/>
            <a:ext cx="6511947" cy="4516600"/>
          </a:xfrm>
          <a:prstGeom prst="rect">
            <a:avLst/>
          </a:prstGeom>
          <a:ln w="25400">
            <a:solidFill>
              <a:srgbClr val="F3F7F5"/>
            </a:solidFill>
            <a:miter lim="400000"/>
            <a:headEnd/>
            <a:tailEnd/>
          </a:ln>
          <a:effectLst>
            <a:outerShdw blurRad="50800" dist="25400" dir="3600000" rotWithShape="0">
              <a:srgbClr val="000000">
                <a:alpha val="70000"/>
              </a:srgbClr>
            </a:outerShdw>
          </a:effectLst>
        </p:spPr>
      </p:pic>
      <p:sp>
        <p:nvSpPr>
          <p:cNvPr id="185" name="Shape 185"/>
          <p:cNvSpPr/>
          <p:nvPr/>
        </p:nvSpPr>
        <p:spPr>
          <a:xfrm>
            <a:off x="424459" y="3329977"/>
            <a:ext cx="5242763" cy="3980577"/>
          </a:xfrm>
          <a:prstGeom prst="rect">
            <a:avLst/>
          </a:prstGeom>
          <a:ln w="12700">
            <a:miter lim="400000"/>
          </a:ln>
        </p:spPr>
        <p:txBody>
          <a:bodyPr lIns="50800" tIns="50800" rIns="50800" bIns="50800">
            <a:spAutoFit/>
          </a:bodyPr>
          <a:lstStyle/>
          <a:p>
            <a:pPr algn="l">
              <a:defRPr u="sng">
                <a:latin typeface="+mn-lt"/>
                <a:ea typeface="+mn-ea"/>
                <a:cs typeface="+mn-cs"/>
                <a:sym typeface="Futura"/>
              </a:defRPr>
            </a:pPr>
            <a:r>
              <a:rPr sz="2800" dirty="0">
                <a:latin typeface="Times New Roman" panose="02020603050405020304" pitchFamily="18" charset="0"/>
                <a:cs typeface="Times New Roman" panose="02020603050405020304" pitchFamily="18" charset="0"/>
              </a:rPr>
              <a:t>1.Arduino Uno</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 Arduino Uno is a microcontroller board based on the ATmega328P (datasheet). It has 14 digital input/output pins (of which 6 can be used as PWM outputs), 6 analog inputs, a 16 MHz quartz crystal, a USB connection, a power jack, an ICSP header and a reset button</a:t>
            </a:r>
            <a:r>
              <a:rPr dirty="0"/>
              <a:t>.</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nvSpPr>
        <p:spPr>
          <a:xfrm>
            <a:off x="452119" y="533399"/>
            <a:ext cx="12100562" cy="7981672"/>
          </a:xfrm>
          <a:prstGeom prst="rect">
            <a:avLst/>
          </a:prstGeom>
          <a:ln w="12700">
            <a:miter lim="400000"/>
          </a:ln>
        </p:spPr>
        <p:txBody>
          <a:bodyPr lIns="50800" tIns="50800" rIns="50800" bIns="50800">
            <a:spAutoFit/>
          </a:bodyPr>
          <a:lstStyle/>
          <a:p>
            <a:pPr algn="l"/>
            <a:r>
              <a:rPr dirty="0">
                <a:latin typeface="Times New Roman" panose="02020603050405020304" pitchFamily="18" charset="0"/>
                <a:cs typeface="Times New Roman" panose="02020603050405020304" pitchFamily="18" charset="0"/>
              </a:rPr>
              <a:t>2. </a:t>
            </a:r>
            <a:r>
              <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rPr>
              <a:t>USB Cable </a:t>
            </a:r>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dirty="0">
                <a:latin typeface="Times New Roman" panose="02020603050405020304" pitchFamily="18" charset="0"/>
                <a:cs typeface="Times New Roman" panose="02020603050405020304" pitchFamily="18" charset="0"/>
              </a:rPr>
              <a:t>3. </a:t>
            </a:r>
            <a:r>
              <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rPr>
              <a:t>Pulse sensor Arduino </a:t>
            </a:r>
            <a:endParaRPr b="1" u="sng" dirty="0">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algn="l"/>
            <a:r>
              <a:rPr sz="2800" b="1" dirty="0">
                <a:latin typeface="Times New Roman" panose="02020603050405020304" pitchFamily="18" charset="0"/>
                <a:ea typeface="Trebuchet MS" panose="020B0603020202020204"/>
                <a:cs typeface="Times New Roman" panose="02020603050405020304" pitchFamily="18" charset="0"/>
                <a:sym typeface="Trebuchet MS" panose="020B0603020202020204"/>
              </a:rPr>
              <a:t>W</a:t>
            </a:r>
            <a:r>
              <a:rPr sz="2800" dirty="0">
                <a:latin typeface="Times New Roman" panose="02020603050405020304" pitchFamily="18" charset="0"/>
                <a:cs typeface="Times New Roman" panose="02020603050405020304" pitchFamily="18" charset="0"/>
              </a:rPr>
              <a:t>ell-designed plug-and-play heart-rate sensor for Arduino. </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The </a:t>
            </a:r>
            <a:r>
              <a:rPr sz="2800" b="1" dirty="0">
                <a:latin typeface="Times New Roman" panose="02020603050405020304" pitchFamily="18" charset="0"/>
                <a:ea typeface="Trebuchet MS" panose="020B0603020202020204"/>
                <a:cs typeface="Times New Roman" panose="02020603050405020304" pitchFamily="18" charset="0"/>
                <a:sym typeface="Trebuchet MS" panose="020B0603020202020204"/>
              </a:rPr>
              <a:t>pulse sensor </a:t>
            </a:r>
            <a:r>
              <a:rPr sz="2800" dirty="0">
                <a:latin typeface="Times New Roman" panose="02020603050405020304" pitchFamily="18" charset="0"/>
                <a:cs typeface="Times New Roman" panose="02020603050405020304" pitchFamily="18" charset="0"/>
              </a:rPr>
              <a:t>module has a light </a:t>
            </a:r>
            <a:endParaRPr sz="2800" dirty="0">
              <a:latin typeface="Times New Roman" panose="02020603050405020304" pitchFamily="18" charset="0"/>
              <a:cs typeface="Times New Roman" panose="02020603050405020304" pitchFamily="18" charset="0"/>
            </a:endParaRPr>
          </a:p>
          <a:p>
            <a:pPr algn="l"/>
            <a:r>
              <a:rPr sz="2800" dirty="0">
                <a:latin typeface="Times New Roman" panose="02020603050405020304" pitchFamily="18" charset="0"/>
                <a:cs typeface="Times New Roman" panose="02020603050405020304" pitchFamily="18" charset="0"/>
              </a:rPr>
              <a:t>helps in measuring the pulse rate.</a:t>
            </a:r>
            <a:endParaRPr sz="2800" dirty="0">
              <a:latin typeface="Times New Roman" panose="02020603050405020304" pitchFamily="18" charset="0"/>
              <a:cs typeface="Times New Roman" panose="02020603050405020304" pitchFamily="18" charset="0"/>
            </a:endParaRPr>
          </a:p>
          <a:p>
            <a:endParaRPr sz="2800" dirty="0">
              <a:latin typeface="Times New Roman" panose="02020603050405020304" pitchFamily="18" charset="0"/>
              <a:cs typeface="Times New Roman" panose="02020603050405020304" pitchFamily="18" charset="0"/>
            </a:endParaRPr>
          </a:p>
          <a:p>
            <a:r>
              <a:rPr sz="2800" dirty="0">
                <a:latin typeface="Times New Roman" panose="02020603050405020304" pitchFamily="18" charset="0"/>
                <a:cs typeface="Times New Roman" panose="02020603050405020304" pitchFamily="18" charset="0"/>
              </a:rPr>
              <a:t>Red-VCC </a:t>
            </a:r>
            <a:endParaRPr sz="2800" dirty="0">
              <a:latin typeface="Times New Roman" panose="02020603050405020304" pitchFamily="18" charset="0"/>
              <a:cs typeface="Times New Roman" panose="02020603050405020304" pitchFamily="18" charset="0"/>
            </a:endParaRPr>
          </a:p>
          <a:p>
            <a:r>
              <a:rPr sz="2800" dirty="0">
                <a:latin typeface="Times New Roman" panose="02020603050405020304" pitchFamily="18" charset="0"/>
                <a:cs typeface="Times New Roman" panose="02020603050405020304" pitchFamily="18" charset="0"/>
              </a:rPr>
              <a:t>Purple- OUT</a:t>
            </a:r>
            <a:endParaRPr sz="2800" dirty="0">
              <a:latin typeface="Times New Roman" panose="02020603050405020304" pitchFamily="18" charset="0"/>
              <a:cs typeface="Times New Roman" panose="02020603050405020304" pitchFamily="18" charset="0"/>
            </a:endParaRPr>
          </a:p>
          <a:p>
            <a:r>
              <a:rPr sz="2800" dirty="0">
                <a:latin typeface="Times New Roman" panose="02020603050405020304" pitchFamily="18" charset="0"/>
                <a:cs typeface="Times New Roman" panose="02020603050405020304" pitchFamily="18" charset="0"/>
              </a:rPr>
              <a:t>Black- GRD </a:t>
            </a:r>
            <a:endParaRPr sz="2800" dirty="0">
              <a:latin typeface="Times New Roman" panose="02020603050405020304" pitchFamily="18" charset="0"/>
              <a:cs typeface="Times New Roman" panose="02020603050405020304" pitchFamily="18" charset="0"/>
            </a:endParaRPr>
          </a:p>
          <a:p>
            <a:pPr marL="381000" indent="-381000">
              <a:buSzPct val="100000"/>
              <a:buFont typeface="Arial" panose="020B0604020202020204"/>
              <a:buChar char="•"/>
            </a:pPr>
            <a:endParaRPr sz="2800" dirty="0">
              <a:latin typeface="Times New Roman" panose="02020603050405020304" pitchFamily="18" charset="0"/>
              <a:cs typeface="Times New Roman" panose="02020603050405020304" pitchFamily="18" charset="0"/>
            </a:endParaRPr>
          </a:p>
        </p:txBody>
      </p:sp>
      <p:pic>
        <p:nvPicPr>
          <p:cNvPr id="188" name="130887806-40.jpg"/>
          <p:cNvPicPr>
            <a:picLocks noChangeAspect="1"/>
          </p:cNvPicPr>
          <p:nvPr/>
        </p:nvPicPr>
        <p:blipFill>
          <a:blip r:embed="rId1"/>
          <a:srcRect t="1080" b="1080"/>
          <a:stretch>
            <a:fillRect/>
          </a:stretch>
        </p:blipFill>
        <p:spPr>
          <a:xfrm>
            <a:off x="8139635" y="1386231"/>
            <a:ext cx="3936912" cy="2763409"/>
          </a:xfrm>
          <a:prstGeom prst="rect">
            <a:avLst/>
          </a:prstGeom>
          <a:ln w="12700">
            <a:miter lim="400000"/>
            <a:headEnd/>
            <a:tailEnd/>
          </a:ln>
          <a:effectLst>
            <a:outerShdw blurRad="190500" dist="8455" dir="5400000" rotWithShape="0">
              <a:srgbClr val="000000"/>
            </a:outerShdw>
          </a:effectLst>
        </p:spPr>
      </p:pic>
      <p:pic>
        <p:nvPicPr>
          <p:cNvPr id="189" name="image3.png"/>
          <p:cNvPicPr>
            <a:picLocks noChangeAspect="1"/>
          </p:cNvPicPr>
          <p:nvPr/>
        </p:nvPicPr>
        <p:blipFill>
          <a:blip r:embed="rId2"/>
          <a:srcRect b="39331"/>
          <a:stretch>
            <a:fillRect/>
          </a:stretch>
        </p:blipFill>
        <p:spPr>
          <a:xfrm>
            <a:off x="8139635" y="5658192"/>
            <a:ext cx="3937031" cy="3023093"/>
          </a:xfrm>
          <a:prstGeom prst="rect">
            <a:avLst/>
          </a:prstGeom>
          <a:ln w="12700">
            <a:miter lim="400000"/>
            <a:headEnd/>
            <a:tailEnd/>
          </a:ln>
          <a:effectLst>
            <a:outerShdw blurRad="190500" dist="8455" dir="5400000" rotWithShape="0">
              <a:srgbClr val="000000"/>
            </a:outerShdw>
          </a:effectLst>
        </p:spPr>
      </p:pic>
      <p:sp>
        <p:nvSpPr>
          <p:cNvPr id="190" name="Shape 190"/>
          <p:cNvSpPr/>
          <p:nvPr/>
        </p:nvSpPr>
        <p:spPr>
          <a:xfrm>
            <a:off x="492517" y="1459852"/>
            <a:ext cx="6965512" cy="1826141"/>
          </a:xfrm>
          <a:prstGeom prst="rect">
            <a:avLst/>
          </a:prstGeom>
          <a:ln w="12700">
            <a:miter lim="400000"/>
          </a:ln>
        </p:spPr>
        <p:txBody>
          <a:bodyPr lIns="50800" tIns="50800" rIns="50800" bIns="50800">
            <a:spAutoFit/>
          </a:bodyPr>
          <a:lstStyle>
            <a:lvl1pPr algn="l"/>
          </a:lstStyle>
          <a:p>
            <a:r>
              <a:rPr sz="2800" dirty="0">
                <a:latin typeface="Times New Roman" panose="02020603050405020304" pitchFamily="18" charset="0"/>
                <a:cs typeface="Times New Roman" panose="02020603050405020304" pitchFamily="18" charset="0"/>
              </a:rPr>
              <a:t>Universal Serial Bus establishes specifications for cables and connectors used for connection, communication and power supply between computers, peripherals and other computers</a:t>
            </a:r>
            <a:r>
              <a:rPr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7.png"/></Relationships>
</file>

<file path=ppt/theme/_rels/theme2.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defRPr kumimoji="0" sz="1600" b="0" i="0" u="none" strike="noStrike" cap="all" spc="32"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defRPr kumimoji="0" sz="1600" b="0" i="0" u="none" strike="noStrike" cap="all" spc="32"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8130</Words>
  <Application>WPS Presentation</Application>
  <PresentationFormat>Custom</PresentationFormat>
  <Paragraphs>266</Paragraphs>
  <Slides>24</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Arial</vt:lpstr>
      <vt:lpstr>SimSun</vt:lpstr>
      <vt:lpstr>Wingdings</vt:lpstr>
      <vt:lpstr>Avenir Medium</vt:lpstr>
      <vt:lpstr>Segoe Print</vt:lpstr>
      <vt:lpstr>Futura</vt:lpstr>
      <vt:lpstr>Baskerville SemiBold</vt:lpstr>
      <vt:lpstr>Helvetica Neue</vt:lpstr>
      <vt:lpstr>Times New Roman</vt:lpstr>
      <vt:lpstr>Trebuchet MS</vt:lpstr>
      <vt:lpstr>Arial</vt:lpstr>
      <vt:lpstr>Avenir Heavy</vt:lpstr>
      <vt:lpstr>Microsoft YaHei</vt:lpstr>
      <vt:lpstr>Arial Unicode MS</vt:lpstr>
      <vt:lpstr>Wingdings</vt:lpstr>
      <vt:lpstr>New_Template8</vt:lpstr>
      <vt:lpstr>HEART BEAT SENSOR</vt:lpstr>
      <vt:lpstr>Presentation by:</vt:lpstr>
      <vt:lpstr>Contents</vt:lpstr>
      <vt:lpstr>Introduction</vt:lpstr>
      <vt:lpstr>Principle of Heartbeat Sensor</vt:lpstr>
      <vt:lpstr>Why are we doing this project:</vt:lpstr>
      <vt:lpstr>Components:</vt:lpstr>
      <vt:lpstr>Components:</vt:lpstr>
      <vt:lpstr>PowerPoint 演示文稿</vt:lpstr>
      <vt:lpstr>PowerPoint 演示文稿</vt:lpstr>
      <vt:lpstr>PowerPoint 演示文稿</vt:lpstr>
      <vt:lpstr>Block diagram of circuit</vt:lpstr>
      <vt:lpstr>Circuit structure of Heartbeat Sensor</vt:lpstr>
      <vt:lpstr>Circuit Design</vt:lpstr>
      <vt:lpstr>Working of the circuit:</vt:lpstr>
      <vt:lpstr>Challenges</vt:lpstr>
      <vt:lpstr>Code:</vt:lpstr>
      <vt:lpstr>PowerPoint 演示文稿</vt:lpstr>
      <vt:lpstr>Outcome:</vt:lpstr>
      <vt:lpstr>circuit structure-in software</vt:lpstr>
      <vt:lpstr>circuit structure-in hardware</vt:lpstr>
      <vt:lpstr>Conclusion:</vt:lpstr>
      <vt:lpstr>Enhancement: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BEAT SENSOR</dc:title>
  <dc:creator>Rishav Raj Singh</dc:creator>
  <cp:lastModifiedBy>user</cp:lastModifiedBy>
  <cp:revision>6</cp:revision>
  <dcterms:created xsi:type="dcterms:W3CDTF">2023-05-21T17:41:43Z</dcterms:created>
  <dcterms:modified xsi:type="dcterms:W3CDTF">2023-05-21T17:42:51Z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690DD4D4DE104EDCB9200C56536C0E49</vt:lpwstr>
  </property>
  <property fmtid="{D5CDD505-2E9C-101B-9397-08002B2CF9AE}" pid="3" name="KSOProductBuildVer">
    <vt:lpwstr>1033-11.2.0.11537</vt:lpwstr>
  </property>
</Properties>
</file>